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handoutMasterIdLst>
    <p:handoutMasterId r:id="rId15"/>
  </p:handoutMasterIdLst>
  <p:sldIdLst>
    <p:sldId id="256" r:id="rId2"/>
    <p:sldId id="327" r:id="rId3"/>
    <p:sldId id="310" r:id="rId4"/>
    <p:sldId id="328" r:id="rId5"/>
    <p:sldId id="277" r:id="rId6"/>
    <p:sldId id="329" r:id="rId7"/>
    <p:sldId id="330" r:id="rId8"/>
    <p:sldId id="332" r:id="rId9"/>
    <p:sldId id="333" r:id="rId10"/>
    <p:sldId id="334" r:id="rId11"/>
    <p:sldId id="336" r:id="rId12"/>
    <p:sldId id="337" r:id="rId13"/>
    <p:sldId id="288" r:id="rId14"/>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E7F"/>
    <a:srgbClr val="4AB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4660"/>
  </p:normalViewPr>
  <p:slideViewPr>
    <p:cSldViewPr snapToGrid="0">
      <p:cViewPr varScale="1">
        <p:scale>
          <a:sx n="71" d="100"/>
          <a:sy n="71" d="100"/>
        </p:scale>
        <p:origin x="6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it-IT"/>
          </a:p>
        </p:txBody>
      </p:sp>
      <p:sp>
        <p:nvSpPr>
          <p:cNvPr id="3" name="Segnaposto data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40147166-CE0B-4F4D-B95E-1A1304A220C2}" type="datetimeFigureOut">
              <a:rPr lang="it-IT" smtClean="0"/>
              <a:pPr/>
              <a:t>08/02/2024</a:t>
            </a:fld>
            <a:endParaRPr lang="it-IT"/>
          </a:p>
        </p:txBody>
      </p:sp>
      <p:sp>
        <p:nvSpPr>
          <p:cNvPr id="4" name="Segnaposto piè di pagina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A59A69AF-9FFB-41E9-9002-2FECB1936019}"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AD6EE87-EBD5-4F12-A48A-63ACA297AC8F}" type="datetimeFigureOut">
              <a:rPr lang="en-US" smtClean="0"/>
              <a:pPr/>
              <a:t>2/8/2024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1743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D73815-2707-4475-8F1A-B873CB631BB4}" type="datetimeFigureOut">
              <a:rPr lang="en-US" smtClean="0"/>
              <a:pPr/>
              <a:t>2/8/2024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0874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0298CD5-6C1E-4009-B41F-6DF62E31D3BE}" type="datetimeFigureOut">
              <a:rPr lang="en-US" smtClean="0"/>
              <a:pPr/>
              <a:t>2/8/2024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9135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D3794B-289A-4A80-97D7-111025398D45}" type="datetimeFigureOut">
              <a:rPr lang="en-US" smtClean="0"/>
              <a:pPr/>
              <a:t>2/8/2024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9985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A61015F-7CC6-4D0A-9D87-873EA4C304CC}" type="datetimeFigureOut">
              <a:rPr lang="en-US" smtClean="0"/>
              <a:pPr/>
              <a:t>2/8/2024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7322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3C6A301-0538-44EC-B09D-202E1042A48B}" type="datetimeFigureOut">
              <a:rPr lang="en-US" smtClean="0"/>
              <a:pPr/>
              <a:t>2/8/2024</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2382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789574A-8875-45EF-8EA2-3CAA0F7ABC4C}" type="datetimeFigureOut">
              <a:rPr lang="en-US" smtClean="0"/>
              <a:pPr/>
              <a:t>2/8/2024</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8893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7EF4D4C-5367-4C26-9E2B-D8088D7FCA81}" type="datetimeFigureOut">
              <a:rPr lang="en-US" smtClean="0"/>
              <a:pPr/>
              <a:t>2/8/2024</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6438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E91E96-98B0-4413-9547-46F3504108EF}" type="datetimeFigureOut">
              <a:rPr lang="en-US" smtClean="0"/>
              <a:pPr/>
              <a:t>2/8/2024</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059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5C68B11-C5A8-448C-8CE9-B1A273C79CFC}" type="datetimeFigureOut">
              <a:rPr lang="en-US" smtClean="0"/>
              <a:pPr/>
              <a:t>2/8/2024</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3374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7616CA0-919D-4A49-9C8A-62FDFB3A5183}" type="datetimeFigureOut">
              <a:rPr lang="en-US" smtClean="0"/>
              <a:pPr/>
              <a:t>2/8/2024</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57856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2/8/2024</a:t>
            </a:fld>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97480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23629" y="1952478"/>
            <a:ext cx="1659132" cy="3645806"/>
          </a:xfrm>
          <a:solidFill>
            <a:srgbClr val="43BE7F"/>
          </a:solidFill>
        </p:spPr>
        <p:txBody>
          <a:bodyPr/>
          <a:lstStyle/>
          <a:p>
            <a:r>
              <a:rPr lang="it-IT" dirty="0"/>
              <a:t> </a:t>
            </a:r>
          </a:p>
        </p:txBody>
      </p:sp>
      <p:pic>
        <p:nvPicPr>
          <p:cNvPr id="12" name="Immagine 11"/>
          <p:cNvPicPr>
            <a:picLocks noChangeAspect="1"/>
          </p:cNvPicPr>
          <p:nvPr/>
        </p:nvPicPr>
        <p:blipFill>
          <a:blip r:embed="rId2"/>
          <a:stretch>
            <a:fillRect/>
          </a:stretch>
        </p:blipFill>
        <p:spPr>
          <a:xfrm>
            <a:off x="0" y="292248"/>
            <a:ext cx="2630235" cy="5298961"/>
          </a:xfrm>
          <a:prstGeom prst="rect">
            <a:avLst/>
          </a:prstGeom>
        </p:spPr>
      </p:pic>
      <p:pic>
        <p:nvPicPr>
          <p:cNvPr id="11" name="Immagine 10"/>
          <p:cNvPicPr>
            <a:picLocks noChangeAspect="1"/>
          </p:cNvPicPr>
          <p:nvPr/>
        </p:nvPicPr>
        <p:blipFill>
          <a:blip r:embed="rId3"/>
          <a:stretch>
            <a:fillRect/>
          </a:stretch>
        </p:blipFill>
        <p:spPr>
          <a:xfrm>
            <a:off x="3404328" y="1624572"/>
            <a:ext cx="8784477" cy="3973711"/>
          </a:xfrm>
          <a:prstGeom prst="rect">
            <a:avLst/>
          </a:prstGeom>
        </p:spPr>
      </p:pic>
      <p:sp>
        <p:nvSpPr>
          <p:cNvPr id="8" name="Titolo 1">
            <a:extLst>
              <a:ext uri="{FF2B5EF4-FFF2-40B4-BE49-F238E27FC236}">
                <a16:creationId xmlns:a16="http://schemas.microsoft.com/office/drawing/2014/main" id="{6BD4CCEA-9EF5-432C-9259-4BC8435586D5}"/>
              </a:ext>
            </a:extLst>
          </p:cNvPr>
          <p:cNvSpPr txBox="1">
            <a:spLocks/>
          </p:cNvSpPr>
          <p:nvPr/>
        </p:nvSpPr>
        <p:spPr>
          <a:xfrm>
            <a:off x="2623629" y="292247"/>
            <a:ext cx="9568371" cy="1660231"/>
          </a:xfrm>
          <a:prstGeom prst="rect">
            <a:avLst/>
          </a:prstGeom>
          <a:solidFill>
            <a:srgbClr val="43BE7F"/>
          </a:solidFill>
        </p:spPr>
        <p:txBody>
          <a:bodyPr vert="horz" lIns="91440" tIns="45720" rIns="91440" bIns="45720" rtlCol="0" anchor="ctr">
            <a:noAutofit/>
          </a:bodyPr>
          <a:lstStyle/>
          <a:p>
            <a:pPr lvl="0" defTabSz="914400">
              <a:spcBef>
                <a:spcPct val="0"/>
              </a:spcBef>
              <a:defRPr/>
            </a:pPr>
            <a:r>
              <a:rPr lang="it-IT" sz="2800" cap="all" spc="1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LA NUOVA LEGGE URBANISTICA</a:t>
            </a:r>
          </a:p>
          <a:p>
            <a:r>
              <a:rPr lang="it-IT" sz="2800" cap="all" spc="1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SUL GOVERNO DEL TERRITORIO </a:t>
            </a:r>
          </a:p>
          <a:p>
            <a:r>
              <a:rPr lang="it-IT" dirty="0">
                <a:solidFill>
                  <a:schemeClr val="bg1"/>
                </a:solidFill>
              </a:rPr>
              <a:t>LEGGE REGIONALE 20 dicembre 2023, n. 58 pubblicata nel BURAT ordinario 20 dicembre 2023, n. 50</a:t>
            </a:r>
          </a:p>
        </p:txBody>
      </p:sp>
      <p:sp>
        <p:nvSpPr>
          <p:cNvPr id="9" name="Sottotitolo 2">
            <a:extLst>
              <a:ext uri="{FF2B5EF4-FFF2-40B4-BE49-F238E27FC236}">
                <a16:creationId xmlns:a16="http://schemas.microsoft.com/office/drawing/2014/main" id="{AE6D4970-156B-490F-B7DE-23626E7677F0}"/>
              </a:ext>
            </a:extLst>
          </p:cNvPr>
          <p:cNvSpPr txBox="1">
            <a:spLocks/>
          </p:cNvSpPr>
          <p:nvPr/>
        </p:nvSpPr>
        <p:spPr>
          <a:xfrm>
            <a:off x="9147942" y="-143278"/>
            <a:ext cx="2879069" cy="1101687"/>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endParaRPr lang="it-IT" sz="1600" dirty="0">
              <a:solidFill>
                <a:schemeClr val="bg1"/>
              </a:solidFill>
            </a:endParaRPr>
          </a:p>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endParaRPr lang="it-IT" sz="1600" dirty="0">
              <a:solidFill>
                <a:schemeClr val="bg1"/>
              </a:solidFill>
            </a:endParaRPr>
          </a:p>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r>
              <a:rPr lang="it-IT" sz="1600" dirty="0">
                <a:solidFill>
                  <a:schemeClr val="bg1"/>
                </a:solidFill>
              </a:rPr>
              <a:t>Arch. Vincenzo Pellegrini</a:t>
            </a:r>
            <a:endParaRPr kumimoji="0" lang="it-IT" sz="1600" b="0" i="0" u="none" strike="noStrike" kern="1200" cap="none" spc="0" normalizeH="0" baseline="0" noProof="0" dirty="0">
              <a:ln>
                <a:noFill/>
              </a:ln>
              <a:solidFill>
                <a:schemeClr val="bg1"/>
              </a:solidFill>
              <a:effectLst/>
              <a:uLnTx/>
              <a:uFillTx/>
            </a:endParaRPr>
          </a:p>
        </p:txBody>
      </p:sp>
      <p:pic>
        <p:nvPicPr>
          <p:cNvPr id="10" name="Immagine 9"/>
          <p:cNvPicPr>
            <a:picLocks noChangeAspect="1"/>
          </p:cNvPicPr>
          <p:nvPr/>
        </p:nvPicPr>
        <p:blipFill>
          <a:blip r:embed="rId4"/>
          <a:stretch>
            <a:fillRect/>
          </a:stretch>
        </p:blipFill>
        <p:spPr>
          <a:xfrm>
            <a:off x="645785" y="417899"/>
            <a:ext cx="1058330" cy="1534579"/>
          </a:xfrm>
          <a:prstGeom prst="rect">
            <a:avLst/>
          </a:prstGeom>
        </p:spPr>
      </p:pic>
      <p:sp>
        <p:nvSpPr>
          <p:cNvPr id="14" name="Rettangolo 13"/>
          <p:cNvSpPr/>
          <p:nvPr/>
        </p:nvSpPr>
        <p:spPr>
          <a:xfrm>
            <a:off x="7040881" y="5985164"/>
            <a:ext cx="7093192" cy="1015663"/>
          </a:xfrm>
          <a:prstGeom prst="rect">
            <a:avLst/>
          </a:prstGeom>
          <a:noFill/>
        </p:spPr>
        <p:txBody>
          <a:bodyPr wrap="square">
            <a:spAutoFit/>
          </a:bodyPr>
          <a:lstStyle/>
          <a:p>
            <a:pPr algn="just">
              <a:defRPr/>
            </a:pPr>
            <a:r>
              <a:rPr lang="it-IT" sz="2800" b="1" dirty="0">
                <a:solidFill>
                  <a:srgbClr val="43BE7F"/>
                </a:solidFill>
                <a:latin typeface="+mn-lt"/>
                <a:ea typeface="Times New Roman" panose="02020603050405020304" pitchFamily="18" charset="0"/>
                <a:cs typeface="Times New Roman" panose="02020603050405020304" pitchFamily="18" charset="0"/>
              </a:rPr>
              <a:t>San Salvo (CH)  </a:t>
            </a:r>
            <a:r>
              <a:rPr lang="it-IT" sz="6000" b="1" u="none" dirty="0">
                <a:solidFill>
                  <a:srgbClr val="43BE7F"/>
                </a:solidFill>
                <a:latin typeface="+mn-lt"/>
                <a:ea typeface="Times New Roman" panose="02020603050405020304" pitchFamily="18" charset="0"/>
                <a:cs typeface="Times New Roman" panose="02020603050405020304" pitchFamily="18" charset="0"/>
              </a:rPr>
              <a:t>08.02.24</a:t>
            </a:r>
            <a:endParaRPr lang="it-IT" sz="6000" u="none" dirty="0">
              <a:solidFill>
                <a:srgbClr val="43BE7F"/>
              </a:solidFill>
              <a:latin typeface="+mn-lt"/>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92" y="5747237"/>
            <a:ext cx="2381250" cy="952500"/>
          </a:xfrm>
          <a:prstGeom prst="rect">
            <a:avLst/>
          </a:prstGeom>
        </p:spPr>
      </p:pic>
    </p:spTree>
    <p:extLst>
      <p:ext uri="{BB962C8B-B14F-4D97-AF65-F5344CB8AC3E}">
        <p14:creationId xmlns:p14="http://schemas.microsoft.com/office/powerpoint/2010/main" val="327699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9F98-67E7-19AE-9AAE-059E8E501774}"/>
            </a:ext>
          </a:extLst>
        </p:cNvPr>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5AD67DEB-6710-8401-9955-34D844AE6BAD}"/>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DAB1875A-9756-96AB-1F5D-183B9D4FB0CB}"/>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IV </a:t>
            </a:r>
            <a:r>
              <a:rPr lang="it-IT" sz="1600" dirty="0">
                <a:latin typeface="Arial Unicode MS" pitchFamily="34" charset="-128"/>
                <a:ea typeface="Arial Unicode MS" pitchFamily="34" charset="-128"/>
                <a:cs typeface="Arial Unicode MS" pitchFamily="34" charset="-128"/>
              </a:rPr>
              <a:t>DISPOSIZIONI SUL TERRITORIO RURALE</a:t>
            </a:r>
          </a:p>
        </p:txBody>
      </p:sp>
      <p:sp>
        <p:nvSpPr>
          <p:cNvPr id="3" name="Segnaposto contenuto 2">
            <a:extLst>
              <a:ext uri="{FF2B5EF4-FFF2-40B4-BE49-F238E27FC236}">
                <a16:creationId xmlns:a16="http://schemas.microsoft.com/office/drawing/2014/main" id="{FBB24A65-4766-84AA-5821-294D23F51BF0}"/>
              </a:ext>
            </a:extLst>
          </p:cNvPr>
          <p:cNvSpPr>
            <a:spLocks noGrp="1"/>
          </p:cNvSpPr>
          <p:nvPr>
            <p:ph idx="1"/>
          </p:nvPr>
        </p:nvSpPr>
        <p:spPr>
          <a:xfrm>
            <a:off x="1826822" y="1178556"/>
            <a:ext cx="9744493" cy="5175263"/>
          </a:xfrm>
        </p:spPr>
        <p:txBody>
          <a:bodyPr wrap="square">
            <a:spAutoFit/>
          </a:bodyPr>
          <a:lstStyle/>
          <a:p>
            <a:pPr marL="0" indent="0" algn="just">
              <a:lnSpc>
                <a:spcPct val="115000"/>
              </a:lnSpc>
              <a:spcAft>
                <a:spcPts val="1000"/>
              </a:spcAft>
              <a:buNone/>
            </a:pPr>
            <a:r>
              <a:rPr lang="it-IT" sz="1800" dirty="0">
                <a:solidFill>
                  <a:srgbClr val="FF0000"/>
                </a:solidFill>
              </a:rPr>
              <a:t>Art. 61 – Interventi di nuova edificazione in assenza di progetto di sviluppo aziendale. Norma Transitoria nelle more di approvazione del regolamento o in assenza di approvazione del piano di sviluppo aziendale – PICCOLI INTERVENTI. </a:t>
            </a:r>
          </a:p>
          <a:p>
            <a:pPr algn="just">
              <a:lnSpc>
                <a:spcPct val="115000"/>
              </a:lnSpc>
              <a:spcAft>
                <a:spcPts val="1000"/>
              </a:spcAft>
            </a:pP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Ai fini del raggiungimento della condizione dell’unità minima aziendale di cui al comma 1 è consentito computare fondi rustici di proprietà non contigui, ubicati all'interno del territorio del medesimo Comune o di Comuni contermini</a:t>
            </a:r>
            <a:r>
              <a:rPr lang="it-IT"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046345" algn="l"/>
              </a:tabLst>
            </a:pP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Non è consentito il mutamento di destinazione d’uso originario delle costruzioni di cui al comma 1, lettere a) e b), prima che siano decorsi almeno dieci anni dalla data di rilascio del certificato di agibilità dell’immobile.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236220" algn="just"/>
            <a:r>
              <a:rPr lang="it-IT" sz="2000" dirty="0">
                <a:effectLst/>
                <a:latin typeface="Times New Roman" panose="02020603050405020304" pitchFamily="18" charset="0"/>
                <a:ea typeface="Cambria" panose="02040503050406030204" pitchFamily="18" charset="0"/>
                <a:cs typeface="Cambria" panose="02040503050406030204" pitchFamily="18" charset="0"/>
              </a:rPr>
              <a:t>Nel</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caso</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di</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accorpamento</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di</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cui</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al</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comma</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1,</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lettera</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a),</a:t>
            </a:r>
            <a:r>
              <a:rPr lang="it-IT" sz="2000" spc="-3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numero</a:t>
            </a:r>
            <a:r>
              <a:rPr lang="it-IT" sz="20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4),</a:t>
            </a:r>
            <a:r>
              <a:rPr lang="it-IT" sz="2000" spc="-3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l’asservimento</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di</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un</a:t>
            </a:r>
            <a:r>
              <a:rPr lang="it-IT" sz="2000" spc="-3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fondo</a:t>
            </a:r>
            <a:r>
              <a:rPr lang="it-IT" sz="2000" spc="-3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ad</a:t>
            </a:r>
            <a:r>
              <a:rPr lang="it-IT" sz="2000" spc="-24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un</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altro</a:t>
            </a:r>
            <a:r>
              <a:rPr lang="it-IT" sz="2000" spc="-3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è</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trascritto</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presso</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il</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pubblico</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registro</a:t>
            </a:r>
            <a:r>
              <a:rPr lang="it-IT" sz="2000" spc="-3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immobiliare</a:t>
            </a:r>
            <a:r>
              <a:rPr lang="it-IT" sz="2000" spc="-3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a</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cura</a:t>
            </a:r>
            <a:r>
              <a:rPr lang="it-IT" sz="20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e</a:t>
            </a:r>
            <a:r>
              <a:rPr lang="it-IT" sz="20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spese</a:t>
            </a:r>
            <a:r>
              <a:rPr lang="it-IT" sz="2000" spc="-30" dirty="0">
                <a:effectLst/>
                <a:latin typeface="Times New Roman" panose="02020603050405020304" pitchFamily="18" charset="0"/>
                <a:ea typeface="Cambria" panose="02040503050406030204" pitchFamily="18" charset="0"/>
                <a:cs typeface="Cambria" panose="02040503050406030204" pitchFamily="18" charset="0"/>
              </a:rPr>
              <a:t> </a:t>
            </a:r>
            <a:r>
              <a:rPr lang="it-IT" sz="2000" dirty="0">
                <a:effectLst/>
                <a:latin typeface="Times New Roman" panose="02020603050405020304" pitchFamily="18" charset="0"/>
                <a:ea typeface="Cambria" panose="02040503050406030204" pitchFamily="18" charset="0"/>
                <a:cs typeface="Cambria" panose="02040503050406030204" pitchFamily="18" charset="0"/>
              </a:rPr>
              <a:t>dell’interessato.</a:t>
            </a:r>
            <a:endParaRPr lang="it-IT" sz="2000" dirty="0">
              <a:effectLst/>
              <a:latin typeface="Cambria" panose="02040503050406030204" pitchFamily="18" charset="0"/>
              <a:ea typeface="Cambria" panose="02040503050406030204" pitchFamily="18" charset="0"/>
              <a:cs typeface="Cambria" panose="02040503050406030204" pitchFamily="18" charset="0"/>
            </a:endParaRPr>
          </a:p>
          <a:p>
            <a:pPr marL="85725" algn="just">
              <a:spcBef>
                <a:spcPts val="1200"/>
              </a:spcBef>
              <a:spcAft>
                <a:spcPts val="200"/>
              </a:spcAft>
              <a:buClr>
                <a:schemeClr val="accent1"/>
              </a:buClr>
              <a:buSzPct val="100000"/>
            </a:pPr>
            <a:endParaRPr lang="it-IT" sz="1800" dirty="0">
              <a:solidFill>
                <a:srgbClr val="FF0000"/>
              </a:solidFill>
            </a:endParaRPr>
          </a:p>
        </p:txBody>
      </p:sp>
      <p:sp>
        <p:nvSpPr>
          <p:cNvPr id="4" name="Rettangolo 3">
            <a:extLst>
              <a:ext uri="{FF2B5EF4-FFF2-40B4-BE49-F238E27FC236}">
                <a16:creationId xmlns:a16="http://schemas.microsoft.com/office/drawing/2014/main" id="{AC174D06-09C3-EE60-E9B9-BB7504F57042}"/>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A708AA48-3033-E7B5-12C3-646FA220B004}"/>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6658A5BF-08F2-94A8-E5C1-1C5A248713A6}"/>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9" name="Ovale 18">
            <a:extLst>
              <a:ext uri="{FF2B5EF4-FFF2-40B4-BE49-F238E27FC236}">
                <a16:creationId xmlns:a16="http://schemas.microsoft.com/office/drawing/2014/main" id="{DC2E3BAE-D3A2-1549-D53C-3E80B84CEE6D}"/>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9F39B885-66E8-E2FB-8E6C-BD84DE028423}"/>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156505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A0589-FAC4-58A2-F2F0-E40D5B51544A}"/>
            </a:ext>
          </a:extLst>
        </p:cNvPr>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A0AC8FF8-1DAA-94FF-3B10-C8A6CC3F8882}"/>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E0387CC5-5B02-AFDE-105F-73016E665FA3}"/>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IV </a:t>
            </a:r>
            <a:r>
              <a:rPr lang="it-IT" sz="1600" dirty="0">
                <a:latin typeface="Arial Unicode MS" pitchFamily="34" charset="-128"/>
                <a:ea typeface="Arial Unicode MS" pitchFamily="34" charset="-128"/>
                <a:cs typeface="Arial Unicode MS" pitchFamily="34" charset="-128"/>
              </a:rPr>
              <a:t>DISPOSIZIONI SUL TERRITORIO RURALE</a:t>
            </a:r>
          </a:p>
        </p:txBody>
      </p:sp>
      <p:sp>
        <p:nvSpPr>
          <p:cNvPr id="3" name="Segnaposto contenuto 2">
            <a:extLst>
              <a:ext uri="{FF2B5EF4-FFF2-40B4-BE49-F238E27FC236}">
                <a16:creationId xmlns:a16="http://schemas.microsoft.com/office/drawing/2014/main" id="{FCC76DCE-F02B-7E91-0F53-A2F7F648B74B}"/>
              </a:ext>
            </a:extLst>
          </p:cNvPr>
          <p:cNvSpPr>
            <a:spLocks noGrp="1"/>
          </p:cNvSpPr>
          <p:nvPr>
            <p:ph idx="1"/>
          </p:nvPr>
        </p:nvSpPr>
        <p:spPr>
          <a:xfrm>
            <a:off x="1826822" y="1178556"/>
            <a:ext cx="9744493" cy="3817455"/>
          </a:xfrm>
        </p:spPr>
        <p:txBody>
          <a:bodyPr wrap="square">
            <a:spAutoFit/>
          </a:bodyPr>
          <a:lstStyle/>
          <a:p>
            <a:pPr marL="0" indent="0" algn="just">
              <a:lnSpc>
                <a:spcPct val="115000"/>
              </a:lnSpc>
              <a:spcAft>
                <a:spcPts val="1000"/>
              </a:spcAft>
              <a:buNone/>
            </a:pPr>
            <a:r>
              <a:rPr lang="it-IT" sz="1800" dirty="0">
                <a:solidFill>
                  <a:srgbClr val="FF0000"/>
                </a:solidFill>
              </a:rPr>
              <a:t>Art. 62 – Manufatti per attività agricola amatoriale e per il ricovero di animali domestici.</a:t>
            </a:r>
          </a:p>
          <a:p>
            <a:pPr marL="0" indent="0" algn="just">
              <a:lnSpc>
                <a:spcPct val="115000"/>
              </a:lnSpc>
              <a:spcAft>
                <a:spcPts val="1000"/>
              </a:spcAft>
              <a:buNone/>
            </a:pPr>
            <a:r>
              <a:rPr lang="it-IT" sz="1800" dirty="0"/>
              <a:t>Nessun titolo specifico per intervenire.</a:t>
            </a:r>
          </a:p>
          <a:p>
            <a:pPr marL="0" indent="0" algn="just">
              <a:lnSpc>
                <a:spcPct val="115000"/>
              </a:lnSpc>
              <a:spcAft>
                <a:spcPts val="1000"/>
              </a:spcAft>
              <a:buNone/>
            </a:pPr>
            <a:r>
              <a:rPr lang="it-IT" sz="1800" dirty="0"/>
              <a:t>Lotto minimo mq. 6.000</a:t>
            </a:r>
          </a:p>
          <a:p>
            <a:pPr marL="0" indent="0" algn="just">
              <a:lnSpc>
                <a:spcPct val="115000"/>
              </a:lnSpc>
              <a:spcAft>
                <a:spcPts val="1000"/>
              </a:spcAft>
              <a:buNone/>
            </a:pPr>
            <a:r>
              <a:rPr lang="it-IT" sz="1800" dirty="0"/>
              <a:t>IF 0,01 mq./mq. max 60 mq. E ha max mt. 3,50</a:t>
            </a:r>
          </a:p>
          <a:p>
            <a:pPr marL="0" indent="0" algn="just">
              <a:lnSpc>
                <a:spcPct val="115000"/>
              </a:lnSpc>
              <a:spcAft>
                <a:spcPts val="1000"/>
              </a:spcAft>
              <a:buNone/>
            </a:pPr>
            <a:r>
              <a:rPr lang="it-IT" sz="1800" dirty="0"/>
              <a:t>Possibili specifiche ulteriori con regolamento di cui all’art. 63.</a:t>
            </a:r>
          </a:p>
          <a:p>
            <a:pPr marL="0" indent="0" algn="just">
              <a:lnSpc>
                <a:spcPct val="115000"/>
              </a:lnSpc>
              <a:spcAft>
                <a:spcPts val="1000"/>
              </a:spcAft>
              <a:buNone/>
            </a:pPr>
            <a:endParaRPr lang="it-IT" sz="1800" dirty="0">
              <a:solidFill>
                <a:srgbClr val="FF0000"/>
              </a:solidFill>
            </a:endParaRPr>
          </a:p>
          <a:p>
            <a:pPr marL="85725" algn="just">
              <a:spcBef>
                <a:spcPts val="1200"/>
              </a:spcBef>
              <a:spcAft>
                <a:spcPts val="200"/>
              </a:spcAft>
              <a:buClr>
                <a:schemeClr val="accent1"/>
              </a:buClr>
              <a:buSzPct val="100000"/>
            </a:pPr>
            <a:endParaRPr lang="it-IT" sz="1800" dirty="0">
              <a:solidFill>
                <a:srgbClr val="FF0000"/>
              </a:solidFill>
            </a:endParaRPr>
          </a:p>
        </p:txBody>
      </p:sp>
      <p:sp>
        <p:nvSpPr>
          <p:cNvPr id="4" name="Rettangolo 3">
            <a:extLst>
              <a:ext uri="{FF2B5EF4-FFF2-40B4-BE49-F238E27FC236}">
                <a16:creationId xmlns:a16="http://schemas.microsoft.com/office/drawing/2014/main" id="{8C2D37DC-5939-6E3E-0972-1DF41D20D864}"/>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BF34F207-B8BF-CC61-0B02-DC22276595E4}"/>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EA6B7081-BFAF-D55A-4C67-CBDD088201BD}"/>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9" name="Ovale 18">
            <a:extLst>
              <a:ext uri="{FF2B5EF4-FFF2-40B4-BE49-F238E27FC236}">
                <a16:creationId xmlns:a16="http://schemas.microsoft.com/office/drawing/2014/main" id="{94037C33-A685-3EF9-969B-59636F0BD051}"/>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7A4E2929-9489-3E8A-F299-BE5136AAD28A}"/>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418027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4B9EF-9400-FBC6-6E7B-0C659430C632}"/>
            </a:ext>
          </a:extLst>
        </p:cNvPr>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BC9617AD-F982-1F0F-57D6-F5CC6C356E2B}"/>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C85FECCA-1275-C9FE-1C81-A9289969ECCD}"/>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L.R. 18/83 </a:t>
            </a:r>
            <a:r>
              <a:rPr lang="it-IT" sz="1600" dirty="0">
                <a:latin typeface="Arial Unicode MS" pitchFamily="34" charset="-128"/>
                <a:ea typeface="Arial Unicode MS" pitchFamily="34" charset="-128"/>
                <a:cs typeface="Arial Unicode MS" pitchFamily="34" charset="-128"/>
              </a:rPr>
              <a:t>Art. 70/71/72/73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600" dirty="0">
              <a:latin typeface="Arial Unicode MS" pitchFamily="34" charset="-128"/>
              <a:ea typeface="Arial Unicode MS" pitchFamily="34" charset="-128"/>
              <a:cs typeface="Arial Unicode MS" pitchFamily="34" charset="-128"/>
            </a:endParaRPr>
          </a:p>
        </p:txBody>
      </p:sp>
      <p:sp>
        <p:nvSpPr>
          <p:cNvPr id="3" name="Segnaposto contenuto 2">
            <a:extLst>
              <a:ext uri="{FF2B5EF4-FFF2-40B4-BE49-F238E27FC236}">
                <a16:creationId xmlns:a16="http://schemas.microsoft.com/office/drawing/2014/main" id="{70FBBC02-B822-AB20-3CA4-B5D36FBDA7AC}"/>
              </a:ext>
            </a:extLst>
          </p:cNvPr>
          <p:cNvSpPr>
            <a:spLocks noGrp="1"/>
          </p:cNvSpPr>
          <p:nvPr>
            <p:ph idx="1"/>
          </p:nvPr>
        </p:nvSpPr>
        <p:spPr>
          <a:xfrm>
            <a:off x="1923456" y="1178556"/>
            <a:ext cx="9744493" cy="4578689"/>
          </a:xfrm>
        </p:spPr>
        <p:txBody>
          <a:bodyPr wrap="square">
            <a:spAutoFit/>
          </a:bodyPr>
          <a:lstStyle/>
          <a:p>
            <a:pPr marL="0" indent="0" algn="just">
              <a:lnSpc>
                <a:spcPct val="115000"/>
              </a:lnSpc>
              <a:spcAft>
                <a:spcPts val="1000"/>
              </a:spcAft>
              <a:buNone/>
            </a:pPr>
            <a:r>
              <a:rPr lang="it-IT" sz="1800" dirty="0"/>
              <a:t>tutto il territorio viene trattato allo stesso modo ivi compreso gli interventi sul patrimonio edilizio esistente. </a:t>
            </a:r>
          </a:p>
          <a:p>
            <a:pPr marL="0" indent="0" algn="just">
              <a:lnSpc>
                <a:spcPct val="115000"/>
              </a:lnSpc>
              <a:spcAft>
                <a:spcPts val="1000"/>
              </a:spcAft>
              <a:buNone/>
            </a:pPr>
            <a:r>
              <a:rPr lang="it-IT" sz="1800" dirty="0"/>
              <a:t>RESIDENZIALE : Con un Ha tutti possono realizzare la Villa in campagna applicando un unico indice fondiario 0,03 mc/mq. </a:t>
            </a:r>
          </a:p>
          <a:p>
            <a:pPr marL="0" indent="0" algn="just">
              <a:lnSpc>
                <a:spcPct val="115000"/>
              </a:lnSpc>
              <a:spcAft>
                <a:spcPts val="1000"/>
              </a:spcAft>
              <a:buNone/>
            </a:pPr>
            <a:r>
              <a:rPr lang="it-IT" sz="1800" dirty="0"/>
              <a:t>Per gli imprenditori agricoli a titolo principale ci sono delle agevolazioni, possibilità di accorpare fondi non contigui anche in comuni limitrofi e possibile premialità di 80 mc. per ogni componente il nucleo familiare. </a:t>
            </a:r>
          </a:p>
          <a:p>
            <a:pPr marL="0" indent="0" algn="just">
              <a:lnSpc>
                <a:spcPct val="115000"/>
              </a:lnSpc>
              <a:spcAft>
                <a:spcPts val="1000"/>
              </a:spcAft>
              <a:buNone/>
            </a:pPr>
            <a:r>
              <a:rPr lang="it-IT" sz="1800" dirty="0"/>
              <a:t>Per i Manufatti connessi alla conduzione del fondo unico indice 0,015 mq./mq. con max 600 mq. anche su un lotto di 3000 mq. Impianti produttivi 25% superficie coperta minimo 10.000 mq. Destinazioni d’uso diverse : Agriturismo.</a:t>
            </a:r>
            <a:endParaRPr lang="it-IT" sz="1800" dirty="0">
              <a:solidFill>
                <a:srgbClr val="FF0000"/>
              </a:solidFill>
            </a:endParaRPr>
          </a:p>
          <a:p>
            <a:pPr marL="85725" algn="just">
              <a:spcBef>
                <a:spcPts val="1200"/>
              </a:spcBef>
              <a:spcAft>
                <a:spcPts val="200"/>
              </a:spcAft>
              <a:buClr>
                <a:schemeClr val="accent1"/>
              </a:buClr>
              <a:buSzPct val="100000"/>
            </a:pPr>
            <a:endParaRPr lang="it-IT" sz="1800" dirty="0">
              <a:solidFill>
                <a:srgbClr val="FF0000"/>
              </a:solidFill>
            </a:endParaRPr>
          </a:p>
        </p:txBody>
      </p:sp>
      <p:sp>
        <p:nvSpPr>
          <p:cNvPr id="4" name="Rettangolo 3">
            <a:extLst>
              <a:ext uri="{FF2B5EF4-FFF2-40B4-BE49-F238E27FC236}">
                <a16:creationId xmlns:a16="http://schemas.microsoft.com/office/drawing/2014/main" id="{3600309A-8553-8520-4C3B-8D7E360FFEC0}"/>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B8E79673-B827-1853-B06D-344B9C3058D5}"/>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AF4C2630-62B3-A82E-B108-5AAE4E1630C8}"/>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9" name="Ovale 18">
            <a:extLst>
              <a:ext uri="{FF2B5EF4-FFF2-40B4-BE49-F238E27FC236}">
                <a16:creationId xmlns:a16="http://schemas.microsoft.com/office/drawing/2014/main" id="{49E4AF59-8F2C-37E5-1418-CC97EFAA36D8}"/>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BB369328-2809-7E58-57A9-5D5543052EF7}"/>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186569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4B5540E-48A9-6124-98A6-94C6B1B4FFE7}"/>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5" name="Connettore diritto 4">
            <a:extLst>
              <a:ext uri="{FF2B5EF4-FFF2-40B4-BE49-F238E27FC236}">
                <a16:creationId xmlns:a16="http://schemas.microsoft.com/office/drawing/2014/main" id="{B1D5C0FB-0582-06DD-B453-5C0EC65D1EDA}"/>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Titolo 1">
            <a:extLst>
              <a:ext uri="{FF2B5EF4-FFF2-40B4-BE49-F238E27FC236}">
                <a16:creationId xmlns:a16="http://schemas.microsoft.com/office/drawing/2014/main" id="{E0F85AB8-CBC6-5545-8079-F5AC590829AD}"/>
              </a:ext>
            </a:extLst>
          </p:cNvPr>
          <p:cNvSpPr txBox="1">
            <a:spLocks/>
          </p:cNvSpPr>
          <p:nvPr/>
        </p:nvSpPr>
        <p:spPr>
          <a:xfrm>
            <a:off x="2803939" y="213506"/>
            <a:ext cx="8129105" cy="14630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endParaRPr lang="it-IT"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Titolo 1">
            <a:extLst>
              <a:ext uri="{FF2B5EF4-FFF2-40B4-BE49-F238E27FC236}">
                <a16:creationId xmlns:a16="http://schemas.microsoft.com/office/drawing/2014/main" id="{329D5F89-0178-3244-9D71-73791F17B2A4}"/>
              </a:ext>
            </a:extLst>
          </p:cNvPr>
          <p:cNvSpPr txBox="1">
            <a:spLocks/>
          </p:cNvSpPr>
          <p:nvPr/>
        </p:nvSpPr>
        <p:spPr>
          <a:xfrm>
            <a:off x="2982291" y="2888388"/>
            <a:ext cx="7772400" cy="14630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lnSpc>
                <a:spcPct val="100000"/>
              </a:lnSpc>
            </a:pPr>
            <a:r>
              <a:rPr lang="it-IT" sz="3600" b="1" dirty="0">
                <a:latin typeface="Arial Unicode MS" panose="020B0604020202020204" pitchFamily="34" charset="-128"/>
                <a:ea typeface="Arial Unicode MS" panose="020B0604020202020204" pitchFamily="34" charset="-128"/>
                <a:cs typeface="Arial Unicode MS" panose="020B0604020202020204" pitchFamily="34" charset="-128"/>
              </a:rPr>
              <a:t>Grazie per l’attenzione</a:t>
            </a:r>
          </a:p>
        </p:txBody>
      </p:sp>
      <p:sp>
        <p:nvSpPr>
          <p:cNvPr id="17" name="Sottotitolo 2">
            <a:extLst>
              <a:ext uri="{FF2B5EF4-FFF2-40B4-BE49-F238E27FC236}">
                <a16:creationId xmlns:a16="http://schemas.microsoft.com/office/drawing/2014/main" id="{AE6D4970-156B-490F-B7DE-23626E7677F0}"/>
              </a:ext>
            </a:extLst>
          </p:cNvPr>
          <p:cNvSpPr txBox="1">
            <a:spLocks/>
          </p:cNvSpPr>
          <p:nvPr/>
        </p:nvSpPr>
        <p:spPr>
          <a:xfrm>
            <a:off x="8839502" y="5548041"/>
            <a:ext cx="3025927" cy="1101687"/>
          </a:xfrm>
          <a:prstGeom prst="rect">
            <a:avLst/>
          </a:prstGeom>
        </p:spPr>
        <p:txBody>
          <a:bodyPr vert="horz" lIns="91440" tIns="45720" rIns="91440" bIns="45720" rtlCol="0" anchor="ctr">
            <a:normAutofit/>
          </a:bodyPr>
          <a:lstStyle/>
          <a:p>
            <a:pPr algn="r">
              <a:spcAft>
                <a:spcPts val="200"/>
              </a:spcAft>
              <a:buClr>
                <a:schemeClr val="accent1"/>
              </a:buClr>
              <a:buSzPct val="100000"/>
              <a:defRPr/>
            </a:pPr>
            <a:r>
              <a:rPr lang="it-IT" sz="1600" dirty="0"/>
              <a:t> </a:t>
            </a:r>
          </a:p>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r>
              <a:rPr kumimoji="0" lang="it-IT" sz="1600" b="0" i="0" u="none" strike="noStrike" kern="1200" cap="none" spc="0" normalizeH="0" baseline="0" noProof="0" dirty="0">
                <a:ln>
                  <a:noFill/>
                </a:ln>
                <a:effectLst/>
                <a:uLnTx/>
                <a:uFillTx/>
                <a:latin typeface="+mn-lt"/>
                <a:ea typeface="+mn-ea"/>
                <a:cs typeface="+mn-cs"/>
              </a:rPr>
              <a:t>Arch. Vincenzo Pellegrini</a:t>
            </a:r>
          </a:p>
        </p:txBody>
      </p:sp>
      <p:pic>
        <p:nvPicPr>
          <p:cNvPr id="2" name="Immagine 1">
            <a:extLst>
              <a:ext uri="{FF2B5EF4-FFF2-40B4-BE49-F238E27FC236}">
                <a16:creationId xmlns:a16="http://schemas.microsoft.com/office/drawing/2014/main" id="{F01F08BE-66DC-0ADF-5A23-90C037650340}"/>
              </a:ext>
            </a:extLst>
          </p:cNvPr>
          <p:cNvPicPr>
            <a:picLocks noChangeAspect="1"/>
          </p:cNvPicPr>
          <p:nvPr/>
        </p:nvPicPr>
        <p:blipFill>
          <a:blip r:embed="rId2"/>
          <a:stretch>
            <a:fillRect/>
          </a:stretch>
        </p:blipFill>
        <p:spPr>
          <a:xfrm>
            <a:off x="36535" y="0"/>
            <a:ext cx="951058" cy="1146147"/>
          </a:xfrm>
          <a:prstGeom prst="rect">
            <a:avLst/>
          </a:prstGeom>
        </p:spPr>
      </p:pic>
    </p:spTree>
    <p:extLst>
      <p:ext uri="{BB962C8B-B14F-4D97-AF65-F5344CB8AC3E}">
        <p14:creationId xmlns:p14="http://schemas.microsoft.com/office/powerpoint/2010/main" val="267257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AA90-FA80-0D85-E78E-FF47DD4B2B7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3F229F2-7FE2-EAE2-3479-5423AD6C860D}"/>
              </a:ext>
            </a:extLst>
          </p:cNvPr>
          <p:cNvSpPr>
            <a:spLocks noGrp="1"/>
          </p:cNvSpPr>
          <p:nvPr>
            <p:ph type="title"/>
          </p:nvPr>
        </p:nvSpPr>
        <p:spPr>
          <a:xfrm>
            <a:off x="2096658" y="16066"/>
            <a:ext cx="9635666" cy="1264094"/>
          </a:xfrm>
        </p:spPr>
        <p:txBody>
          <a:bodyPr>
            <a:normAutofit/>
          </a:bodyPr>
          <a:lstStyle/>
          <a:p>
            <a:pPr algn="just"/>
            <a:r>
              <a:rPr lang="it-IT" sz="3200" dirty="0">
                <a:latin typeface="Arial Unicode MS" pitchFamily="34" charset="-128"/>
                <a:ea typeface="Arial Unicode MS" pitchFamily="34" charset="-128"/>
                <a:cs typeface="Arial Unicode MS" pitchFamily="34" charset="-128"/>
              </a:rPr>
              <a:t>Il TESTO DELLA LUR </a:t>
            </a:r>
            <a:r>
              <a:rPr lang="it-IT" sz="3200" dirty="0"/>
              <a:t>n. 58 del 20 dicembre 2023</a:t>
            </a:r>
            <a:endParaRPr lang="it-IT" sz="3200" dirty="0">
              <a:latin typeface="Arial Unicode MS" pitchFamily="34" charset="-128"/>
              <a:ea typeface="Arial Unicode MS" pitchFamily="34" charset="-128"/>
              <a:cs typeface="Arial Unicode MS" pitchFamily="34" charset="-128"/>
            </a:endParaRPr>
          </a:p>
        </p:txBody>
      </p:sp>
      <p:sp>
        <p:nvSpPr>
          <p:cNvPr id="3" name="Segnaposto contenuto 2">
            <a:extLst>
              <a:ext uri="{FF2B5EF4-FFF2-40B4-BE49-F238E27FC236}">
                <a16:creationId xmlns:a16="http://schemas.microsoft.com/office/drawing/2014/main" id="{B0377237-1D9D-7C62-3D5E-D1045899CD3B}"/>
              </a:ext>
            </a:extLst>
          </p:cNvPr>
          <p:cNvSpPr>
            <a:spLocks noGrp="1"/>
          </p:cNvSpPr>
          <p:nvPr>
            <p:ph idx="1"/>
          </p:nvPr>
        </p:nvSpPr>
        <p:spPr>
          <a:xfrm>
            <a:off x="1232099" y="1170409"/>
            <a:ext cx="10191729" cy="1167070"/>
          </a:xfrm>
        </p:spPr>
        <p:txBody>
          <a:bodyPr>
            <a:noAutofit/>
          </a:bodyPr>
          <a:lstStyle/>
          <a:p>
            <a:pPr marL="0" indent="0" algn="just">
              <a:buNone/>
            </a:pPr>
            <a:r>
              <a:rPr lang="it-IT" sz="2400" dirty="0"/>
              <a:t>Pubblicata nel BURAT ordinario il 20 dicembre 2023, n. 50.</a:t>
            </a:r>
          </a:p>
          <a:p>
            <a:pPr marL="0" indent="0" algn="just">
              <a:buNone/>
            </a:pPr>
            <a:endParaRPr lang="it-IT" sz="2400" dirty="0"/>
          </a:p>
          <a:p>
            <a:pPr marL="0" indent="0" algn="just">
              <a:buNone/>
            </a:pPr>
            <a:r>
              <a:rPr lang="it-IT" sz="2400" dirty="0"/>
              <a:t>Nella recente seduta consigliare del 30.01.24 </a:t>
            </a:r>
            <a:r>
              <a:rPr lang="it-IT" sz="1800" dirty="0">
                <a:effectLst/>
                <a:latin typeface="Garamond" panose="02020404030301010803" pitchFamily="18" charset="0"/>
                <a:ea typeface="Times New Roman" panose="02020603050405020304" pitchFamily="18" charset="0"/>
                <a:cs typeface="Times New Roman" panose="02020603050405020304" pitchFamily="18" charset="0"/>
              </a:rPr>
              <a:t>sono state apportate le seguenti modifiche sostanziali: </a:t>
            </a:r>
            <a:r>
              <a:rPr lang="it-IT" sz="18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rPr>
              <a:t>SI RIPORTANO LE MODIFICHE INERENTI IL TERRITORIO RURALE.</a:t>
            </a:r>
          </a:p>
          <a:p>
            <a:pPr marL="342900" lvl="0" indent="-342900" algn="just">
              <a:buFont typeface="+mj-lt"/>
              <a:buAutoNum type="alphaLcParenR"/>
            </a:pPr>
            <a:r>
              <a:rPr lang="it-IT" sz="1800" dirty="0">
                <a:effectLst/>
                <a:latin typeface="Garamond" panose="02020404030301010803" pitchFamily="18" charset="0"/>
                <a:ea typeface="Cambria" panose="02040503050406030204" pitchFamily="18" charset="0"/>
                <a:cs typeface="Times New Roman" panose="02020603050405020304" pitchFamily="18" charset="0"/>
              </a:rPr>
              <a:t>il comma 8 dell’articolo 24 è sostituito con il seguente.  </a:t>
            </a:r>
            <a:endParaRPr lang="it-IT" sz="1800" dirty="0">
              <a:solidFill>
                <a:srgbClr val="FF0000"/>
              </a:solidFill>
              <a:effectLst/>
              <a:latin typeface="Cambria" panose="02040503050406030204" pitchFamily="18" charset="0"/>
              <a:ea typeface="Cambria" panose="02040503050406030204" pitchFamily="18" charset="0"/>
              <a:cs typeface="Cambria" panose="02040503050406030204" pitchFamily="18" charset="0"/>
            </a:endParaRPr>
          </a:p>
          <a:p>
            <a:r>
              <a:rPr lang="it-IT" sz="1800" dirty="0">
                <a:effectLst/>
                <a:latin typeface="Garamond" panose="02020404030301010803" pitchFamily="18" charset="0"/>
                <a:ea typeface="Times New Roman" panose="02020603050405020304" pitchFamily="18" charset="0"/>
                <a:cs typeface="Times New Roman" panose="02020603050405020304" pitchFamily="18" charset="0"/>
              </a:rPr>
              <a:t>“</a:t>
            </a:r>
            <a:r>
              <a:rPr lang="it-IT" sz="1800" i="1" dirty="0">
                <a:effectLst/>
                <a:latin typeface="Garamond" panose="02020404030301010803" pitchFamily="18" charset="0"/>
                <a:ea typeface="Times New Roman" panose="02020603050405020304" pitchFamily="18" charset="0"/>
                <a:cs typeface="Times New Roman" panose="02020603050405020304" pitchFamily="18" charset="0"/>
              </a:rPr>
              <a:t>8. Con apposito atto di coordinamento tecnico, la Giunta regionale, nell'ambito della definizione della Strategia regionale per lo Sviluppo Sostenibile, può elaborare uno studio volto ad identificare ed implementare le reti ecologiche, come definite al punto A3 della Strategia nazionale per la biodiversità 2030 di cui al decreto del Ministero dell’ambiente e della sicurezza energetica 3 agosto 2023, n. 252, a supporto della pianificazione locale nonché a definire un set di indicatori centrati sul contesto regionale utilizzabili per descrivere e monitorare lo stato dell'ambiente derivante dall'attuazione dei piani</a:t>
            </a:r>
            <a:r>
              <a:rPr lang="it-IT" sz="1800" dirty="0">
                <a:effectLst/>
                <a:latin typeface="Garamond" panose="02020404030301010803" pitchFamily="18" charset="0"/>
                <a:ea typeface="Times New Roman" panose="02020603050405020304" pitchFamily="18" charset="0"/>
                <a:cs typeface="Times New Roman" panose="02020603050405020304" pitchFamily="18" charset="0"/>
              </a:rPr>
              <a:t>.”;</a:t>
            </a:r>
            <a:endParaRPr lang="it-IT" sz="2400" b="1" dirty="0"/>
          </a:p>
          <a:p>
            <a:pPr marL="0" indent="0" algn="just">
              <a:buNone/>
            </a:pPr>
            <a:endParaRPr lang="it-IT" sz="1600" dirty="0">
              <a:latin typeface="Arial Unicode MS" pitchFamily="34" charset="-128"/>
              <a:ea typeface="Arial Unicode MS" pitchFamily="34" charset="-128"/>
              <a:cs typeface="Arial Unicode MS" pitchFamily="34" charset="-128"/>
            </a:endParaRPr>
          </a:p>
        </p:txBody>
      </p:sp>
      <p:sp>
        <p:nvSpPr>
          <p:cNvPr id="4" name="Rettangolo 3">
            <a:extLst>
              <a:ext uri="{FF2B5EF4-FFF2-40B4-BE49-F238E27FC236}">
                <a16:creationId xmlns:a16="http://schemas.microsoft.com/office/drawing/2014/main" id="{8198DDA7-0B66-12BD-DC43-850BB4463CD0}"/>
              </a:ext>
            </a:extLst>
          </p:cNvPr>
          <p:cNvSpPr/>
          <p:nvPr/>
        </p:nvSpPr>
        <p:spPr>
          <a:xfrm>
            <a:off x="5016" y="16066"/>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Unicode MS" pitchFamily="34" charset="-128"/>
              <a:ea typeface="Arial Unicode MS" pitchFamily="34" charset="-128"/>
              <a:cs typeface="Arial Unicode MS" pitchFamily="34" charset="-128"/>
            </a:endParaRPr>
          </a:p>
        </p:txBody>
      </p:sp>
      <p:cxnSp>
        <p:nvCxnSpPr>
          <p:cNvPr id="6" name="Connettore diritto 5">
            <a:extLst>
              <a:ext uri="{FF2B5EF4-FFF2-40B4-BE49-F238E27FC236}">
                <a16:creationId xmlns:a16="http://schemas.microsoft.com/office/drawing/2014/main" id="{27AD83A1-B8A7-5452-E1C3-BF19BE7C45C8}"/>
              </a:ext>
            </a:extLst>
          </p:cNvPr>
          <p:cNvCxnSpPr/>
          <p:nvPr/>
        </p:nvCxnSpPr>
        <p:spPr>
          <a:xfrm>
            <a:off x="1030807"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11A8E4C9-E3AB-25B1-44DA-3D89F4E3121E}"/>
              </a:ext>
            </a:extLst>
          </p:cNvPr>
          <p:cNvPicPr>
            <a:picLocks noChangeAspect="1"/>
          </p:cNvPicPr>
          <p:nvPr/>
        </p:nvPicPr>
        <p:blipFill>
          <a:blip r:embed="rId2"/>
          <a:stretch>
            <a:fillRect/>
          </a:stretch>
        </p:blipFill>
        <p:spPr>
          <a:xfrm>
            <a:off x="25267" y="19513"/>
            <a:ext cx="948541" cy="1150896"/>
          </a:xfrm>
          <a:prstGeom prst="rect">
            <a:avLst/>
          </a:prstGeom>
        </p:spPr>
      </p:pic>
    </p:spTree>
    <p:extLst>
      <p:ext uri="{BB962C8B-B14F-4D97-AF65-F5344CB8AC3E}">
        <p14:creationId xmlns:p14="http://schemas.microsoft.com/office/powerpoint/2010/main" val="197754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213CF-D7FE-4C97-ABEB-DBF921C4E74F}"/>
              </a:ext>
            </a:extLst>
          </p:cNvPr>
          <p:cNvSpPr>
            <a:spLocks noGrp="1"/>
          </p:cNvSpPr>
          <p:nvPr>
            <p:ph type="title"/>
          </p:nvPr>
        </p:nvSpPr>
        <p:spPr>
          <a:xfrm>
            <a:off x="2096658" y="16066"/>
            <a:ext cx="9635666" cy="1264094"/>
          </a:xfrm>
        </p:spPr>
        <p:txBody>
          <a:bodyPr>
            <a:normAutofit/>
          </a:bodyPr>
          <a:lstStyle/>
          <a:p>
            <a:pPr algn="just"/>
            <a:r>
              <a:rPr lang="it-IT" sz="3200" dirty="0">
                <a:latin typeface="Arial Unicode MS" pitchFamily="34" charset="-128"/>
                <a:ea typeface="Arial Unicode MS" pitchFamily="34" charset="-128"/>
                <a:cs typeface="Arial Unicode MS" pitchFamily="34" charset="-128"/>
              </a:rPr>
              <a:t>Il TESTO DELLA LUR </a:t>
            </a:r>
            <a:r>
              <a:rPr lang="it-IT" sz="3200" dirty="0"/>
              <a:t>n. 58 del 20 dicembre 2023</a:t>
            </a:r>
            <a:endParaRPr lang="it-IT" sz="3200" dirty="0">
              <a:latin typeface="Arial Unicode MS" pitchFamily="34" charset="-128"/>
              <a:ea typeface="Arial Unicode MS" pitchFamily="34" charset="-128"/>
              <a:cs typeface="Arial Unicode MS" pitchFamily="34" charset="-128"/>
            </a:endParaRPr>
          </a:p>
        </p:txBody>
      </p:sp>
      <p:sp>
        <p:nvSpPr>
          <p:cNvPr id="3" name="Segnaposto contenuto 2">
            <a:extLst>
              <a:ext uri="{FF2B5EF4-FFF2-40B4-BE49-F238E27FC236}">
                <a16:creationId xmlns:a16="http://schemas.microsoft.com/office/drawing/2014/main" id="{73BDB4D4-1742-478B-A7E4-7FB7C9D81A81}"/>
              </a:ext>
            </a:extLst>
          </p:cNvPr>
          <p:cNvSpPr>
            <a:spLocks noGrp="1"/>
          </p:cNvSpPr>
          <p:nvPr>
            <p:ph idx="1"/>
          </p:nvPr>
        </p:nvSpPr>
        <p:spPr>
          <a:xfrm>
            <a:off x="1222863" y="1280160"/>
            <a:ext cx="10191729" cy="1167070"/>
          </a:xfrm>
        </p:spPr>
        <p:txBody>
          <a:bodyPr>
            <a:noAutofit/>
          </a:bodyPr>
          <a:lstStyle/>
          <a:p>
            <a:pPr indent="0" algn="ctr">
              <a:buNone/>
            </a:pPr>
            <a:r>
              <a:rPr lang="it-IT" sz="1800" i="1" dirty="0">
                <a:effectLst/>
                <a:latin typeface="Garamond" panose="02020404030301010803" pitchFamily="18" charset="0"/>
                <a:ea typeface="Calibri" panose="020F0502020204030204" pitchFamily="34" charset="0"/>
              </a:rPr>
              <a:t>“Art. 100</a:t>
            </a:r>
            <a:br>
              <a:rPr lang="it-IT" sz="1800" i="1" dirty="0">
                <a:effectLst/>
                <a:latin typeface="Garamond" panose="02020404030301010803" pitchFamily="18" charset="0"/>
                <a:ea typeface="Calibri" panose="020F0502020204030204" pitchFamily="34" charset="0"/>
              </a:rPr>
            </a:br>
            <a:r>
              <a:rPr lang="it-IT" sz="1800" i="1" dirty="0">
                <a:effectLst/>
                <a:latin typeface="Garamond" panose="02020404030301010803" pitchFamily="18" charset="0"/>
                <a:ea typeface="Calibri" panose="020F0502020204030204" pitchFamily="34" charset="0"/>
              </a:rPr>
              <a:t>(Adeguamento della pianificazione urbanistica vigente e regime transitorio)</a:t>
            </a:r>
            <a:endParaRPr lang="it-IT" sz="1800" dirty="0">
              <a:effectLst/>
              <a:latin typeface="Times New Roman" panose="02020603050405020304" pitchFamily="18" charset="0"/>
              <a:ea typeface="Times New Roman" panose="02020603050405020304" pitchFamily="18" charset="0"/>
            </a:endParaRPr>
          </a:p>
          <a:p>
            <a:pPr marL="467995" algn="just"/>
            <a:r>
              <a:rPr lang="it-IT" sz="1800" i="1" dirty="0">
                <a:effectLst/>
                <a:latin typeface="Garamond" panose="02020404030301010803" pitchFamily="18" charset="0"/>
                <a:ea typeface="Calibri" panose="020F0502020204030204" pitchFamily="34" charset="0"/>
              </a:rPr>
              <a:t>2. Fino alla perimetrazione del territorio urbanizzato </a:t>
            </a:r>
            <a:r>
              <a:rPr lang="it-IT" sz="1800" b="1" i="1" dirty="0">
                <a:effectLst/>
                <a:latin typeface="Garamond" panose="02020404030301010803" pitchFamily="18" charset="0"/>
                <a:ea typeface="Calibri" panose="020F0502020204030204" pitchFamily="34" charset="0"/>
              </a:rPr>
              <a:t>continuano a trovare applicazione il regime giuridico regionale previgente alla data di entrata in vigore della presente legge e gli strumenti urbanistici comunali vigenti</a:t>
            </a:r>
            <a:r>
              <a:rPr lang="it-IT" sz="1800" i="1" dirty="0">
                <a:effectLst/>
                <a:latin typeface="Garamond" panose="02020404030301010803" pitchFamily="18" charset="0"/>
                <a:ea typeface="Calibri" panose="020F0502020204030204" pitchFamily="34" charset="0"/>
              </a:rPr>
              <a:t>, fermo restando quanto previsto dall'articolo 8, comma 5, primo capoverso, per le ipotesi di mancato rispetto del termine ivi previsto ai fini della predetta perimetrazione. </a:t>
            </a:r>
            <a:endParaRPr lang="it-IT" sz="1800" dirty="0">
              <a:effectLst/>
              <a:latin typeface="Times New Roman" panose="02020603050405020304" pitchFamily="18" charset="0"/>
              <a:ea typeface="Times New Roman" panose="02020603050405020304" pitchFamily="18" charset="0"/>
            </a:endParaRPr>
          </a:p>
          <a:p>
            <a:pPr marL="467995" algn="just"/>
            <a:r>
              <a:rPr lang="it-IT" sz="1800" i="1" dirty="0">
                <a:effectLst/>
                <a:latin typeface="Garamond" panose="02020404030301010803" pitchFamily="18" charset="0"/>
                <a:ea typeface="Calibri" panose="020F0502020204030204" pitchFamily="34" charset="0"/>
              </a:rPr>
              <a:t>3. </a:t>
            </a:r>
            <a:r>
              <a:rPr lang="it-IT" sz="1800" b="1" i="1" dirty="0">
                <a:effectLst/>
                <a:latin typeface="Garamond" panose="02020404030301010803" pitchFamily="18" charset="0"/>
                <a:ea typeface="Calibri" panose="020F0502020204030204" pitchFamily="34" charset="0"/>
              </a:rPr>
              <a:t>Prima dell’approvazione del PUC le disposizioni sul territorio rurale di cui al titolo IV trovano applicazione nelle aree agricole individuate dalla pianificazione vigente a decorrere dalla data di approvazione della perimetrazione del territorio urbanizzato e, comunque, scaduto il termine di cui all’articolo 8, comma 4. </a:t>
            </a:r>
          </a:p>
          <a:p>
            <a:pPr marL="467995" algn="just"/>
            <a:r>
              <a:rPr lang="it-IT" sz="1800" i="1" dirty="0">
                <a:effectLst/>
                <a:latin typeface="Garamond" panose="02020404030301010803" pitchFamily="18" charset="0"/>
                <a:ea typeface="Calibri" panose="020F0502020204030204" pitchFamily="34" charset="0"/>
              </a:rPr>
              <a:t>4.</a:t>
            </a:r>
            <a:r>
              <a:rPr lang="it-IT" sz="1800" dirty="0">
                <a:effectLst/>
                <a:latin typeface="Garamond" panose="02020404030301010803" pitchFamily="18" charset="0"/>
                <a:ea typeface="Times New Roman" panose="02020603050405020304" pitchFamily="18" charset="0"/>
              </a:rPr>
              <a:t> </a:t>
            </a:r>
            <a:r>
              <a:rPr lang="it-IT" sz="1800" b="1" i="1" dirty="0">
                <a:effectLst/>
                <a:latin typeface="Garamond" panose="02020404030301010803" pitchFamily="18" charset="0"/>
                <a:ea typeface="Calibri" panose="020F0502020204030204" pitchFamily="34" charset="0"/>
              </a:rPr>
              <a:t>Le disposizioni di cui all’articolo 8, commi 3 e 6, possono trovare attuazione anche in sede di perimetrazione del territorio urbanizzato e fino all’approvazione del PUC. In tale caso, la quota aggiuntiva nel limite massimo del tre per cento di cui all’articolo 8, comma 6, può essere utilizzata dai Comuni solo mediante l’inclusione nel perimetro del territorio urbanizzato di aree classificate edificabili dal vigente strumento urbanistico prive dei requisiti di cui all’articolo 40. In sede di approvazione del primo PUC, ai fini del computo dei limiti massimi rispettivamente del quattro e del tre per cento di cui all’articolo 8, commi 3 e 6, si tiene conto delle quote percentuali di suolo eventualmente consumate ai sensi del presente comma.</a:t>
            </a:r>
            <a:endParaRPr lang="it-IT" sz="1800" b="1" dirty="0">
              <a:effectLst/>
              <a:latin typeface="Times New Roman" panose="02020603050405020304" pitchFamily="18" charset="0"/>
              <a:ea typeface="Times New Roman" panose="02020603050405020304" pitchFamily="18" charset="0"/>
            </a:endParaRPr>
          </a:p>
          <a:p>
            <a:pPr marL="0" indent="0" algn="just">
              <a:buNone/>
            </a:pPr>
            <a:endParaRPr lang="it-IT" sz="1600" dirty="0">
              <a:latin typeface="Arial Unicode MS" pitchFamily="34" charset="-128"/>
              <a:ea typeface="Arial Unicode MS" pitchFamily="34" charset="-128"/>
              <a:cs typeface="Arial Unicode MS" pitchFamily="34" charset="-128"/>
            </a:endParaRPr>
          </a:p>
        </p:txBody>
      </p:sp>
      <p:sp>
        <p:nvSpPr>
          <p:cNvPr id="4" name="Rettangolo 3">
            <a:extLst>
              <a:ext uri="{FF2B5EF4-FFF2-40B4-BE49-F238E27FC236}">
                <a16:creationId xmlns:a16="http://schemas.microsoft.com/office/drawing/2014/main" id="{45D78234-5218-42A7-94CD-DD3BFD5C67DE}"/>
              </a:ext>
            </a:extLst>
          </p:cNvPr>
          <p:cNvSpPr/>
          <p:nvPr/>
        </p:nvSpPr>
        <p:spPr>
          <a:xfrm>
            <a:off x="5016" y="16066"/>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Unicode MS" pitchFamily="34" charset="-128"/>
              <a:ea typeface="Arial Unicode MS" pitchFamily="34" charset="-128"/>
              <a:cs typeface="Arial Unicode MS" pitchFamily="34" charset="-128"/>
            </a:endParaRPr>
          </a:p>
        </p:txBody>
      </p:sp>
      <p:cxnSp>
        <p:nvCxnSpPr>
          <p:cNvPr id="6" name="Connettore diritto 5">
            <a:extLst>
              <a:ext uri="{FF2B5EF4-FFF2-40B4-BE49-F238E27FC236}">
                <a16:creationId xmlns:a16="http://schemas.microsoft.com/office/drawing/2014/main" id="{29AF818D-24A2-4A83-A020-9DED645BEF5B}"/>
              </a:ext>
            </a:extLst>
          </p:cNvPr>
          <p:cNvCxnSpPr/>
          <p:nvPr/>
        </p:nvCxnSpPr>
        <p:spPr>
          <a:xfrm>
            <a:off x="1030807"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25267" y="19513"/>
            <a:ext cx="948541" cy="1150896"/>
          </a:xfrm>
          <a:prstGeom prst="rect">
            <a:avLst/>
          </a:prstGeom>
        </p:spPr>
      </p:pic>
    </p:spTree>
    <p:extLst>
      <p:ext uri="{BB962C8B-B14F-4D97-AF65-F5344CB8AC3E}">
        <p14:creationId xmlns:p14="http://schemas.microsoft.com/office/powerpoint/2010/main" val="421299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62C56-545B-7959-57B4-619D98F1CA5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AF277C8-FB8D-B952-5310-BB6E8EFDDF1D}"/>
              </a:ext>
            </a:extLst>
          </p:cNvPr>
          <p:cNvSpPr>
            <a:spLocks noGrp="1"/>
          </p:cNvSpPr>
          <p:nvPr>
            <p:ph type="title"/>
          </p:nvPr>
        </p:nvSpPr>
        <p:spPr>
          <a:xfrm>
            <a:off x="2096658" y="16066"/>
            <a:ext cx="9635666" cy="1264094"/>
          </a:xfrm>
        </p:spPr>
        <p:txBody>
          <a:bodyPr>
            <a:normAutofit/>
          </a:bodyPr>
          <a:lstStyle/>
          <a:p>
            <a:pPr algn="just"/>
            <a:r>
              <a:rPr lang="it-IT" sz="3200" dirty="0">
                <a:latin typeface="Arial Unicode MS" pitchFamily="34" charset="-128"/>
                <a:ea typeface="Arial Unicode MS" pitchFamily="34" charset="-128"/>
                <a:cs typeface="Arial Unicode MS" pitchFamily="34" charset="-128"/>
              </a:rPr>
              <a:t>Il TESTO DELLA LUR </a:t>
            </a:r>
            <a:r>
              <a:rPr lang="it-IT" sz="3200" dirty="0"/>
              <a:t>n. 58 del 20 dicembre 2023 </a:t>
            </a:r>
            <a:endParaRPr lang="it-IT" sz="3200" dirty="0">
              <a:latin typeface="Arial Unicode MS" pitchFamily="34" charset="-128"/>
              <a:ea typeface="Arial Unicode MS" pitchFamily="34" charset="-128"/>
              <a:cs typeface="Arial Unicode MS" pitchFamily="34" charset="-128"/>
            </a:endParaRPr>
          </a:p>
        </p:txBody>
      </p:sp>
      <p:sp>
        <p:nvSpPr>
          <p:cNvPr id="3" name="Segnaposto contenuto 2">
            <a:extLst>
              <a:ext uri="{FF2B5EF4-FFF2-40B4-BE49-F238E27FC236}">
                <a16:creationId xmlns:a16="http://schemas.microsoft.com/office/drawing/2014/main" id="{3ACC8AA2-109D-A3E1-5485-C1A05F8DEA2D}"/>
              </a:ext>
            </a:extLst>
          </p:cNvPr>
          <p:cNvSpPr>
            <a:spLocks noGrp="1"/>
          </p:cNvSpPr>
          <p:nvPr>
            <p:ph idx="1"/>
          </p:nvPr>
        </p:nvSpPr>
        <p:spPr>
          <a:xfrm>
            <a:off x="1213626" y="1622991"/>
            <a:ext cx="10191729" cy="1167070"/>
          </a:xfrm>
        </p:spPr>
        <p:txBody>
          <a:bodyPr>
            <a:noAutofit/>
          </a:bodyPr>
          <a:lstStyle/>
          <a:p>
            <a:pPr indent="0" algn="ctr">
              <a:buNone/>
            </a:pPr>
            <a:r>
              <a:rPr lang="it-IT" sz="1800" i="1" dirty="0">
                <a:effectLst/>
                <a:latin typeface="Garamond" panose="02020404030301010803" pitchFamily="18" charset="0"/>
                <a:ea typeface="Calibri" panose="020F0502020204030204" pitchFamily="34" charset="0"/>
              </a:rPr>
              <a:t>“Art. 100</a:t>
            </a:r>
            <a:br>
              <a:rPr lang="it-IT" sz="1800" i="1" dirty="0">
                <a:solidFill>
                  <a:srgbClr val="FF0000"/>
                </a:solidFill>
                <a:effectLst/>
                <a:latin typeface="Garamond" panose="02020404030301010803" pitchFamily="18" charset="0"/>
                <a:ea typeface="Calibri" panose="020F0502020204030204" pitchFamily="34" charset="0"/>
              </a:rPr>
            </a:br>
            <a:r>
              <a:rPr lang="it-IT" sz="1800" i="1" dirty="0">
                <a:effectLst/>
                <a:latin typeface="Garamond" panose="02020404030301010803" pitchFamily="18" charset="0"/>
                <a:ea typeface="Calibri" panose="020F0502020204030204" pitchFamily="34" charset="0"/>
              </a:rPr>
              <a:t>(Adeguamento della pianificazione urbanistica vigente e regime transitorio)</a:t>
            </a:r>
            <a:endParaRPr lang="it-IT" sz="1800" dirty="0">
              <a:effectLst/>
              <a:latin typeface="Times New Roman" panose="02020603050405020304" pitchFamily="18" charset="0"/>
              <a:ea typeface="Times New Roman" panose="02020603050405020304" pitchFamily="18" charset="0"/>
            </a:endParaRPr>
          </a:p>
          <a:p>
            <a:pPr marL="467995" algn="just"/>
            <a:r>
              <a:rPr lang="it-IT" sz="1800" i="1" dirty="0">
                <a:effectLst/>
                <a:latin typeface="Garamond" panose="02020404030301010803" pitchFamily="18" charset="0"/>
                <a:ea typeface="Calibri" panose="020F0502020204030204" pitchFamily="34" charset="0"/>
              </a:rPr>
              <a:t>5. </a:t>
            </a:r>
            <a:r>
              <a:rPr lang="it-IT" sz="1800" b="1" i="1" dirty="0">
                <a:effectLst/>
                <a:latin typeface="Garamond" panose="02020404030301010803" pitchFamily="18" charset="0"/>
                <a:ea typeface="Times New Roman" panose="02020603050405020304" pitchFamily="18" charset="0"/>
              </a:rPr>
              <a:t>Le disposizioni di cui agli articoli 10, 11, 12, 13 e 14 si applicano solo a decorrere dall’approvazione del PUC. Fino all’approvazione del PUC rimangono ferme le disposizioni della L.R. 49/2012 e della L.R. 16/2023 nei limiti di recepimento stabiliti dal singolo Comune.</a:t>
            </a:r>
            <a:endParaRPr lang="it-IT" sz="1800" b="1" dirty="0">
              <a:effectLst/>
              <a:latin typeface="Times New Roman" panose="02020603050405020304" pitchFamily="18" charset="0"/>
              <a:ea typeface="Times New Roman" panose="02020603050405020304" pitchFamily="18" charset="0"/>
            </a:endParaRPr>
          </a:p>
          <a:p>
            <a:pPr marL="467995" algn="just"/>
            <a:r>
              <a:rPr lang="it-IT" sz="1800" i="1" dirty="0">
                <a:effectLst/>
                <a:latin typeface="Garamond" panose="02020404030301010803" pitchFamily="18" charset="0"/>
                <a:ea typeface="Calibri" panose="020F0502020204030204" pitchFamily="34" charset="0"/>
              </a:rPr>
              <a:t>7. I Comuni che alla data di entrata in vigore della presente legge hanno in itinere un procedimento di adozione e/o approvazione del PRG o sue varianti, possono concludere la fase di approvazione dei medesimi piani entro il termine di cui all'articolo 8, comma 4, nel rispetto della previgente normativa. </a:t>
            </a:r>
            <a:r>
              <a:rPr lang="it-IT" sz="1800" b="1" i="1" dirty="0">
                <a:effectLst/>
                <a:latin typeface="Garamond" panose="02020404030301010803" pitchFamily="18" charset="0"/>
                <a:ea typeface="Times New Roman" panose="02020603050405020304" pitchFamily="18" charset="0"/>
              </a:rPr>
              <a:t>Il procedimento si intende iniziato in presenza di un atto di indirizzo del competente organo comunale. </a:t>
            </a:r>
            <a:endParaRPr lang="it-IT" sz="1800" b="1" dirty="0">
              <a:effectLst/>
              <a:latin typeface="Times New Roman" panose="02020603050405020304" pitchFamily="18" charset="0"/>
              <a:ea typeface="Times New Roman" panose="02020603050405020304" pitchFamily="18" charset="0"/>
            </a:endParaRPr>
          </a:p>
          <a:p>
            <a:pPr marL="467995" algn="just"/>
            <a:r>
              <a:rPr lang="it-IT" sz="1800" i="1" dirty="0">
                <a:effectLst/>
                <a:latin typeface="Garamond" panose="02020404030301010803" pitchFamily="18" charset="0"/>
                <a:ea typeface="Calibri" panose="020F0502020204030204" pitchFamily="34" charset="0"/>
              </a:rPr>
              <a:t>8</a:t>
            </a:r>
            <a:r>
              <a:rPr lang="it-IT" sz="1800" i="1" dirty="0">
                <a:effectLst/>
                <a:latin typeface="Garamond" panose="02020404030301010803" pitchFamily="18" charset="0"/>
                <a:ea typeface="Times New Roman" panose="02020603050405020304" pitchFamily="18" charset="0"/>
              </a:rPr>
              <a:t>. </a:t>
            </a:r>
            <a:r>
              <a:rPr lang="it-IT" sz="1800" b="1" i="1" dirty="0">
                <a:effectLst/>
                <a:latin typeface="Garamond" panose="02020404030301010803" pitchFamily="18" charset="0"/>
                <a:ea typeface="Times New Roman" panose="02020603050405020304" pitchFamily="18" charset="0"/>
              </a:rPr>
              <a:t>I procedimenti di adozione e di approvazione dei piani attuativi comunali di iniziativa pubblica o privata, anche successivi all’entrata in vigore della presente legge, sono conclusi secondo il regime giuridico regionale previgente e in conformità agli strumenti urbanistici vigenti solo se l’atto di approvazione definitiva del piano interviene entro la data di perimetrazione del territorio urbanizzato e, comunque, non oltre il termine di cui all’articolo 8, comma 4. </a:t>
            </a:r>
            <a:endParaRPr lang="it-IT" sz="1800" b="1" dirty="0">
              <a:effectLst/>
              <a:latin typeface="Times New Roman" panose="02020603050405020304" pitchFamily="18" charset="0"/>
              <a:ea typeface="Times New Roman" panose="02020603050405020304" pitchFamily="18" charset="0"/>
            </a:endParaRPr>
          </a:p>
          <a:p>
            <a:pPr marL="0" indent="0" algn="just">
              <a:buNone/>
            </a:pPr>
            <a:endParaRPr lang="it-IT" sz="1600" dirty="0">
              <a:latin typeface="Arial Unicode MS" pitchFamily="34" charset="-128"/>
              <a:ea typeface="Arial Unicode MS" pitchFamily="34" charset="-128"/>
              <a:cs typeface="Arial Unicode MS" pitchFamily="34" charset="-128"/>
            </a:endParaRPr>
          </a:p>
        </p:txBody>
      </p:sp>
      <p:sp>
        <p:nvSpPr>
          <p:cNvPr id="4" name="Rettangolo 3">
            <a:extLst>
              <a:ext uri="{FF2B5EF4-FFF2-40B4-BE49-F238E27FC236}">
                <a16:creationId xmlns:a16="http://schemas.microsoft.com/office/drawing/2014/main" id="{281E19AB-5BA9-1E4E-C549-9B3564398711}"/>
              </a:ext>
            </a:extLst>
          </p:cNvPr>
          <p:cNvSpPr/>
          <p:nvPr/>
        </p:nvSpPr>
        <p:spPr>
          <a:xfrm>
            <a:off x="5016" y="16066"/>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Unicode MS" pitchFamily="34" charset="-128"/>
              <a:ea typeface="Arial Unicode MS" pitchFamily="34" charset="-128"/>
              <a:cs typeface="Arial Unicode MS" pitchFamily="34" charset="-128"/>
            </a:endParaRPr>
          </a:p>
        </p:txBody>
      </p:sp>
      <p:cxnSp>
        <p:nvCxnSpPr>
          <p:cNvPr id="6" name="Connettore diritto 5">
            <a:extLst>
              <a:ext uri="{FF2B5EF4-FFF2-40B4-BE49-F238E27FC236}">
                <a16:creationId xmlns:a16="http://schemas.microsoft.com/office/drawing/2014/main" id="{E94721E6-46A5-1DCC-E791-7FDFBE090E63}"/>
              </a:ext>
            </a:extLst>
          </p:cNvPr>
          <p:cNvCxnSpPr/>
          <p:nvPr/>
        </p:nvCxnSpPr>
        <p:spPr>
          <a:xfrm>
            <a:off x="1030807"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8CE0EBCD-967E-783D-C742-F87430DC4734}"/>
              </a:ext>
            </a:extLst>
          </p:cNvPr>
          <p:cNvPicPr>
            <a:picLocks noChangeAspect="1"/>
          </p:cNvPicPr>
          <p:nvPr/>
        </p:nvPicPr>
        <p:blipFill>
          <a:blip r:embed="rId2"/>
          <a:stretch>
            <a:fillRect/>
          </a:stretch>
        </p:blipFill>
        <p:spPr>
          <a:xfrm>
            <a:off x="25267" y="19513"/>
            <a:ext cx="948541" cy="1150896"/>
          </a:xfrm>
          <a:prstGeom prst="rect">
            <a:avLst/>
          </a:prstGeom>
        </p:spPr>
      </p:pic>
    </p:spTree>
    <p:extLst>
      <p:ext uri="{BB962C8B-B14F-4D97-AF65-F5344CB8AC3E}">
        <p14:creationId xmlns:p14="http://schemas.microsoft.com/office/powerpoint/2010/main" val="58649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ttore 1 23">
            <a:extLst>
              <a:ext uri="{FF2B5EF4-FFF2-40B4-BE49-F238E27FC236}">
                <a16:creationId xmlns:a16="http://schemas.microsoft.com/office/drawing/2014/main" id="{F488B019-E431-3D4A-A0BE-F1420FB37497}"/>
              </a:ext>
            </a:extLst>
          </p:cNvPr>
          <p:cNvCxnSpPr>
            <a:cxnSpLocks/>
          </p:cNvCxnSpPr>
          <p:nvPr/>
        </p:nvCxnSpPr>
        <p:spPr>
          <a:xfrm>
            <a:off x="522371" y="3391677"/>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F488B019-E431-3D4A-A0BE-F1420FB37497}"/>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1AF213CF-D7FE-4C97-ABEB-DBF921C4E74F}"/>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IV </a:t>
            </a:r>
            <a:r>
              <a:rPr lang="it-IT" sz="1600" dirty="0">
                <a:latin typeface="Arial Unicode MS" pitchFamily="34" charset="-128"/>
                <a:ea typeface="Arial Unicode MS" pitchFamily="34" charset="-128"/>
                <a:cs typeface="Arial Unicode MS" pitchFamily="34" charset="-128"/>
              </a:rPr>
              <a:t>DISPOSIZIONI SUL TERRITORIO RURALE</a:t>
            </a:r>
          </a:p>
        </p:txBody>
      </p:sp>
      <p:sp>
        <p:nvSpPr>
          <p:cNvPr id="3" name="Segnaposto contenuto 2">
            <a:extLst>
              <a:ext uri="{FF2B5EF4-FFF2-40B4-BE49-F238E27FC236}">
                <a16:creationId xmlns:a16="http://schemas.microsoft.com/office/drawing/2014/main" id="{73BDB4D4-1742-478B-A7E4-7FB7C9D81A81}"/>
              </a:ext>
            </a:extLst>
          </p:cNvPr>
          <p:cNvSpPr>
            <a:spLocks noGrp="1"/>
          </p:cNvSpPr>
          <p:nvPr>
            <p:ph idx="1"/>
          </p:nvPr>
        </p:nvSpPr>
        <p:spPr>
          <a:xfrm>
            <a:off x="1826823" y="1178556"/>
            <a:ext cx="9744493" cy="2179997"/>
          </a:xfrm>
        </p:spPr>
        <p:txBody>
          <a:bodyPr wrap="square">
            <a:spAutoFit/>
          </a:bodyPr>
          <a:lstStyle/>
          <a:p>
            <a:pPr marL="0" indent="0" algn="just">
              <a:spcBef>
                <a:spcPts val="1200"/>
              </a:spcBef>
              <a:spcAft>
                <a:spcPts val="200"/>
              </a:spcAft>
              <a:buClr>
                <a:schemeClr val="accent1"/>
              </a:buClr>
              <a:buSzPct val="100000"/>
              <a:buNone/>
            </a:pPr>
            <a:r>
              <a:rPr lang="it-IT" sz="1800" dirty="0">
                <a:solidFill>
                  <a:srgbClr val="FF0000"/>
                </a:solidFill>
              </a:rPr>
              <a:t>ART. 57 comma 4  :</a:t>
            </a:r>
          </a:p>
          <a:p>
            <a:pPr marL="0" indent="0" algn="just">
              <a:spcBef>
                <a:spcPts val="1200"/>
              </a:spcBef>
              <a:spcAft>
                <a:spcPts val="200"/>
              </a:spcAft>
              <a:buClr>
                <a:schemeClr val="accent1"/>
              </a:buClr>
              <a:buSzPct val="100000"/>
              <a:buNone/>
            </a:pPr>
            <a:r>
              <a:rPr lang="it-IT" sz="1800" dirty="0"/>
              <a:t>È comunque considerato territorio rurale tutto ciò che è esterno al territorio urbanizzato come definito dall’articolo 40 e come individuato negli atti di governo del territorio comunali in conformità alla presente legge, al PTR ed al PTCP.</a:t>
            </a:r>
          </a:p>
          <a:p>
            <a:pPr marL="0" indent="0" algn="just">
              <a:spcBef>
                <a:spcPts val="1200"/>
              </a:spcBef>
              <a:spcAft>
                <a:spcPts val="200"/>
              </a:spcAft>
              <a:buClr>
                <a:schemeClr val="accent1"/>
              </a:buClr>
              <a:buSzPct val="100000"/>
              <a:buNone/>
            </a:pPr>
            <a:r>
              <a:rPr lang="it-IT" sz="1800" dirty="0"/>
              <a:t>Il territorio rurale va pianificato tramite scelte che differenziano i possibili interventi rovesciando il modo di pensare derivante dall’applicazione della LR 18/83.</a:t>
            </a:r>
          </a:p>
          <a:p>
            <a:pPr marL="85725" algn="just">
              <a:spcBef>
                <a:spcPts val="1200"/>
              </a:spcBef>
              <a:spcAft>
                <a:spcPts val="200"/>
              </a:spcAft>
              <a:buClr>
                <a:schemeClr val="accent1"/>
              </a:buClr>
              <a:buSzPct val="100000"/>
            </a:pPr>
            <a:endParaRPr lang="it-IT" sz="1800" dirty="0">
              <a:solidFill>
                <a:srgbClr val="FF0000"/>
              </a:solidFill>
            </a:endParaRPr>
          </a:p>
        </p:txBody>
      </p:sp>
      <p:sp>
        <p:nvSpPr>
          <p:cNvPr id="4" name="Rettangolo 3">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40C9B9E4-5EE0-F343-B5C0-611BBB9CD81E}"/>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5" name="Rettangolo 14">
            <a:extLst>
              <a:ext uri="{FF2B5EF4-FFF2-40B4-BE49-F238E27FC236}">
                <a16:creationId xmlns:a16="http://schemas.microsoft.com/office/drawing/2014/main" id="{E5CEDF24-D4B0-1B4A-8B10-5AF93E4BE479}"/>
              </a:ext>
            </a:extLst>
          </p:cNvPr>
          <p:cNvSpPr/>
          <p:nvPr/>
        </p:nvSpPr>
        <p:spPr>
          <a:xfrm>
            <a:off x="1851298" y="3179737"/>
            <a:ext cx="9744494" cy="3096232"/>
          </a:xfrm>
          <a:prstGeom prst="rect">
            <a:avLst/>
          </a:prstGeom>
        </p:spPr>
        <p:txBody>
          <a:bodyPr wrap="square">
            <a:spAutoFit/>
          </a:bodyPr>
          <a:lstStyle/>
          <a:p>
            <a:pPr marL="85725" algn="just">
              <a:lnSpc>
                <a:spcPct val="90000"/>
              </a:lnSpc>
              <a:spcBef>
                <a:spcPts val="1200"/>
              </a:spcBef>
              <a:spcAft>
                <a:spcPts val="200"/>
              </a:spcAft>
              <a:buClr>
                <a:schemeClr val="accent1"/>
              </a:buClr>
              <a:buSzPct val="100000"/>
            </a:pPr>
            <a:r>
              <a:rPr lang="it-IT" dirty="0">
                <a:solidFill>
                  <a:srgbClr val="FF0000"/>
                </a:solidFill>
              </a:rPr>
              <a:t>Art. 58 – Interventi sul patrimonio edilizio esistente:</a:t>
            </a:r>
          </a:p>
          <a:p>
            <a:pPr marL="85725" algn="just">
              <a:lnSpc>
                <a:spcPct val="90000"/>
              </a:lnSpc>
              <a:spcBef>
                <a:spcPts val="1200"/>
              </a:spcBef>
              <a:spcAft>
                <a:spcPts val="200"/>
              </a:spcAft>
              <a:buClr>
                <a:schemeClr val="accent1"/>
              </a:buClr>
              <a:buSzPct val="100000"/>
            </a:pPr>
            <a:r>
              <a:rPr lang="it-IT" b="1" dirty="0">
                <a:latin typeface="Times New Roman" panose="02020603050405020304" pitchFamily="18" charset="0"/>
              </a:rPr>
              <a:t>Edifici esistenti sparsi </a:t>
            </a:r>
            <a:r>
              <a:rPr lang="it-IT" dirty="0">
                <a:latin typeface="Times New Roman" panose="02020603050405020304" pitchFamily="18" charset="0"/>
              </a:rPr>
              <a:t>- Possono essere eseguiti tutti gli interventi edilizi ivi compreso le premialità previsti dal titolo III capo I </a:t>
            </a:r>
            <a:r>
              <a:rPr lang="it-IT" b="1" dirty="0">
                <a:latin typeface="Times New Roman" panose="02020603050405020304" pitchFamily="18" charset="0"/>
              </a:rPr>
              <a:t>e il trasferimento di volumetrie ( Art. 14 comma a) </a:t>
            </a:r>
            <a:r>
              <a:rPr lang="it-IT" dirty="0">
                <a:latin typeface="Times New Roman" panose="02020603050405020304" pitchFamily="18" charset="0"/>
              </a:rPr>
              <a:t>. Inoltre per edifici che hanno perso la loro funzione per cui erano stati autorizzati sono previsti i cambiamenti di destinazione d’uso, il tutto attraverso un intervento di riutilizzazione edilizia.</a:t>
            </a:r>
          </a:p>
          <a:p>
            <a:pPr marL="85725" algn="just">
              <a:lnSpc>
                <a:spcPct val="90000"/>
              </a:lnSpc>
              <a:spcBef>
                <a:spcPts val="1200"/>
              </a:spcBef>
              <a:spcAft>
                <a:spcPts val="200"/>
              </a:spcAft>
              <a:buClr>
                <a:schemeClr val="accent1"/>
              </a:buClr>
              <a:buSzPct val="100000"/>
            </a:pPr>
            <a:r>
              <a:rPr lang="it-IT" dirty="0">
                <a:latin typeface="Times New Roman" panose="02020603050405020304" pitchFamily="18" charset="0"/>
              </a:rPr>
              <a:t>Per i nuclei rurali si prevede un percorso di pianificazione di dettaglio ove individuati dal PUC con il preciso obbiettivo di valorizzarli sia dal punto di vista architettonico che paesaggistico (tutto dipende dalle scelte progettuali e dalla volontà delle amministrazioni comunali). </a:t>
            </a:r>
            <a:r>
              <a:rPr lang="it-IT" dirty="0">
                <a:solidFill>
                  <a:srgbClr val="FF0000"/>
                </a:solidFill>
                <a:latin typeface="Times New Roman" panose="02020603050405020304" pitchFamily="18" charset="0"/>
              </a:rPr>
              <a:t>NON OCCORRE NESSUN TITOLO SPECIFICO PER INTERVENIRE.</a:t>
            </a:r>
          </a:p>
          <a:p>
            <a:pPr marL="792163" indent="-342900" algn="just">
              <a:lnSpc>
                <a:spcPct val="90000"/>
              </a:lnSpc>
              <a:spcBef>
                <a:spcPts val="1200"/>
              </a:spcBef>
              <a:spcAft>
                <a:spcPts val="200"/>
              </a:spcAft>
              <a:buClr>
                <a:schemeClr val="accent1"/>
              </a:buClr>
              <a:buSzPct val="100000"/>
              <a:buFont typeface="+mj-lt"/>
              <a:buAutoNum type="alphaLcParenR"/>
            </a:pPr>
            <a:endParaRPr lang="it-IT" sz="1600" b="1" dirty="0"/>
          </a:p>
        </p:txBody>
      </p:sp>
      <p:sp>
        <p:nvSpPr>
          <p:cNvPr id="19" name="Ovale 18">
            <a:extLst>
              <a:ext uri="{FF2B5EF4-FFF2-40B4-BE49-F238E27FC236}">
                <a16:creationId xmlns:a16="http://schemas.microsoft.com/office/drawing/2014/main" id="{6DBEFDEB-527A-41EF-B6BE-4527985F573B}"/>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6DBEFDEB-527A-41EF-B6BE-4527985F573B}"/>
              </a:ext>
            </a:extLst>
          </p:cNvPr>
          <p:cNvSpPr/>
          <p:nvPr/>
        </p:nvSpPr>
        <p:spPr>
          <a:xfrm>
            <a:off x="882536" y="3270653"/>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8E1CA206-40CD-C463-6667-C8B708409D30}"/>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254287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75979-9070-D743-AD51-90A96AF62144}"/>
            </a:ext>
          </a:extLst>
        </p:cNvPr>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06AC8DDA-FAC2-9B04-EA42-1DFFFB2767C8}"/>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6E7D30BC-6A3A-350C-C911-CBAF0045F4E0}"/>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IV </a:t>
            </a:r>
            <a:r>
              <a:rPr lang="it-IT" sz="1600" dirty="0">
                <a:latin typeface="Arial Unicode MS" pitchFamily="34" charset="-128"/>
                <a:ea typeface="Arial Unicode MS" pitchFamily="34" charset="-128"/>
                <a:cs typeface="Arial Unicode MS" pitchFamily="34" charset="-128"/>
              </a:rPr>
              <a:t>DISPOSIZIONI SUL TERRITORIO RURALE</a:t>
            </a:r>
          </a:p>
        </p:txBody>
      </p:sp>
      <p:sp>
        <p:nvSpPr>
          <p:cNvPr id="3" name="Segnaposto contenuto 2">
            <a:extLst>
              <a:ext uri="{FF2B5EF4-FFF2-40B4-BE49-F238E27FC236}">
                <a16:creationId xmlns:a16="http://schemas.microsoft.com/office/drawing/2014/main" id="{F7B3A698-A931-2F30-83F0-1C4682116A8C}"/>
              </a:ext>
            </a:extLst>
          </p:cNvPr>
          <p:cNvSpPr>
            <a:spLocks noGrp="1"/>
          </p:cNvSpPr>
          <p:nvPr>
            <p:ph idx="1"/>
          </p:nvPr>
        </p:nvSpPr>
        <p:spPr>
          <a:xfrm>
            <a:off x="1826823" y="1178556"/>
            <a:ext cx="9744493" cy="3622530"/>
          </a:xfrm>
        </p:spPr>
        <p:txBody>
          <a:bodyPr wrap="square">
            <a:spAutoFit/>
          </a:bodyPr>
          <a:lstStyle/>
          <a:p>
            <a:pPr marL="0" indent="0" algn="just">
              <a:spcBef>
                <a:spcPts val="1200"/>
              </a:spcBef>
              <a:spcAft>
                <a:spcPts val="200"/>
              </a:spcAft>
              <a:buClr>
                <a:schemeClr val="accent1"/>
              </a:buClr>
              <a:buSzPct val="100000"/>
              <a:buNone/>
            </a:pPr>
            <a:r>
              <a:rPr lang="it-IT" sz="1800" dirty="0">
                <a:solidFill>
                  <a:srgbClr val="FF0000"/>
                </a:solidFill>
              </a:rPr>
              <a:t>Art. 59 – Disciplina delle trasformazioni dei suoli agricoli. Progetto di sviluppo aziendale. INTERVENTI IMPORTANTI:</a:t>
            </a:r>
          </a:p>
          <a:p>
            <a:pPr marL="0" indent="0" algn="just">
              <a:spcBef>
                <a:spcPts val="1200"/>
              </a:spcBef>
              <a:spcAft>
                <a:spcPts val="200"/>
              </a:spcAft>
              <a:buClr>
                <a:schemeClr val="accent1"/>
              </a:buClr>
              <a:buSzPct val="100000"/>
              <a:buNone/>
            </a:pPr>
            <a:r>
              <a:rPr lang="it-IT" sz="1800" dirty="0"/>
              <a:t>1.Al fine della verifica delle condizioni di cui agli articoli 60 e 61 (Interventi di nuova edificazione) , il coltivatore diretto e l’imprenditore agricolo professionale e non professionale, come definiti dalla legislazione statale vigente, provvedono alla redazione del progetto di sviluppo aziendale i cui contenuti sono indicati nel regolamento di attuazione di cui all’articolo 63.</a:t>
            </a:r>
          </a:p>
          <a:p>
            <a:pPr marL="0" indent="0" algn="just">
              <a:spcBef>
                <a:spcPts val="1200"/>
              </a:spcBef>
              <a:spcAft>
                <a:spcPts val="200"/>
              </a:spcAft>
              <a:buClr>
                <a:schemeClr val="accent1"/>
              </a:buClr>
              <a:buSzPct val="100000"/>
              <a:buNone/>
            </a:pPr>
            <a:r>
              <a:rPr lang="it-IT" sz="1800" dirty="0"/>
              <a:t>Per questa tipologia di interventi la norma </a:t>
            </a:r>
            <a:r>
              <a:rPr lang="it-IT" sz="1800" b="1" dirty="0"/>
              <a:t>non detta (volutamente) indici, parametri e destinazioni d’uso </a:t>
            </a:r>
            <a:r>
              <a:rPr lang="it-IT" sz="1800" dirty="0"/>
              <a:t>ma lascia al Comune la valutazione del progetto che, attraverso un iter volto a coinvolgere tutti i soggetti competenti in materia di territorio agricolo che si esprimeranno sul progetto, verrà approvato dal Consiglio Comunale. Procedura art. 14 bis L. 241/90 conferenza di servizi semplificata. Tempi approvazione 60/90 giorni?</a:t>
            </a:r>
          </a:p>
          <a:p>
            <a:pPr marL="85725" algn="just">
              <a:spcBef>
                <a:spcPts val="1200"/>
              </a:spcBef>
              <a:spcAft>
                <a:spcPts val="200"/>
              </a:spcAft>
              <a:buClr>
                <a:schemeClr val="accent1"/>
              </a:buClr>
              <a:buSzPct val="100000"/>
            </a:pPr>
            <a:endParaRPr lang="it-IT" sz="1800" dirty="0">
              <a:solidFill>
                <a:srgbClr val="FF0000"/>
              </a:solidFill>
            </a:endParaRPr>
          </a:p>
        </p:txBody>
      </p:sp>
      <p:sp>
        <p:nvSpPr>
          <p:cNvPr id="4" name="Rettangolo 3">
            <a:extLst>
              <a:ext uri="{FF2B5EF4-FFF2-40B4-BE49-F238E27FC236}">
                <a16:creationId xmlns:a16="http://schemas.microsoft.com/office/drawing/2014/main" id="{2D20F502-5158-358B-782B-A456FBA5722F}"/>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A17B5718-A0A6-C086-F6A9-95B74268DAD8}"/>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405637D5-FF69-9120-5D94-88CBC0589CE5}"/>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9" name="Ovale 18">
            <a:extLst>
              <a:ext uri="{FF2B5EF4-FFF2-40B4-BE49-F238E27FC236}">
                <a16:creationId xmlns:a16="http://schemas.microsoft.com/office/drawing/2014/main" id="{BE3B5BFD-E230-DAAD-DF20-793570BBB436}"/>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42633814-E3B4-BFA6-E8C6-E15FCA64FC66}"/>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268741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650F6-F621-932C-B943-4B67B227508D}"/>
            </a:ext>
          </a:extLst>
        </p:cNvPr>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CCF1D2F5-F6B0-81F6-00FA-C81A4DFEE1BA}"/>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483F8C8A-4286-5C1D-DFE9-F051DEDBAD75}"/>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IV </a:t>
            </a:r>
            <a:r>
              <a:rPr lang="it-IT" sz="1600" dirty="0">
                <a:latin typeface="Arial Unicode MS" pitchFamily="34" charset="-128"/>
                <a:ea typeface="Arial Unicode MS" pitchFamily="34" charset="-128"/>
                <a:cs typeface="Arial Unicode MS" pitchFamily="34" charset="-128"/>
              </a:rPr>
              <a:t>DISPOSIZIONI SUL TERRITORIO RURALE</a:t>
            </a:r>
          </a:p>
        </p:txBody>
      </p:sp>
      <p:sp>
        <p:nvSpPr>
          <p:cNvPr id="3" name="Segnaposto contenuto 2">
            <a:extLst>
              <a:ext uri="{FF2B5EF4-FFF2-40B4-BE49-F238E27FC236}">
                <a16:creationId xmlns:a16="http://schemas.microsoft.com/office/drawing/2014/main" id="{4CE95CA7-C42F-B386-64C8-7F493714D26D}"/>
              </a:ext>
            </a:extLst>
          </p:cNvPr>
          <p:cNvSpPr>
            <a:spLocks noGrp="1"/>
          </p:cNvSpPr>
          <p:nvPr>
            <p:ph idx="1"/>
          </p:nvPr>
        </p:nvSpPr>
        <p:spPr>
          <a:xfrm>
            <a:off x="1826823" y="1178556"/>
            <a:ext cx="9744493" cy="2791533"/>
          </a:xfrm>
        </p:spPr>
        <p:txBody>
          <a:bodyPr wrap="square">
            <a:spAutoFit/>
          </a:bodyPr>
          <a:lstStyle/>
          <a:p>
            <a:pPr marL="0" indent="0" algn="just">
              <a:lnSpc>
                <a:spcPct val="115000"/>
              </a:lnSpc>
              <a:spcAft>
                <a:spcPts val="1000"/>
              </a:spcAft>
              <a:buNone/>
            </a:pPr>
            <a:r>
              <a:rPr lang="it-IT" sz="1800" dirty="0">
                <a:solidFill>
                  <a:srgbClr val="FF0000"/>
                </a:solidFill>
              </a:rPr>
              <a:t>Art. 60 – esplicita gli interventi edilizi previsti nel progetto di sviluppo di cui all’art. 59 con una prescrizione importante che è quella di procedere prioritariamente al recupero degli edifici esistenti. </a:t>
            </a:r>
          </a:p>
          <a:p>
            <a:pPr marL="0" indent="0" algn="just">
              <a:lnSpc>
                <a:spcPct val="115000"/>
              </a:lnSpc>
              <a:spcAft>
                <a:spcPts val="10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Il regolamento di attuazione previsto all’art. 63 può prevedere ulteriori condizioni a cui è assoggettata la realizzazione  di nuove abitazioni rurali nonché prevedere forme semplificate di programma di sviluppo aziendale ivi compreso gli elementi tipologici, architettonici e funzionali dei medesimi fabbricati di nuove costruzione.</a:t>
            </a:r>
          </a:p>
          <a:p>
            <a:pPr marL="85725" algn="just">
              <a:spcBef>
                <a:spcPts val="1200"/>
              </a:spcBef>
              <a:spcAft>
                <a:spcPts val="200"/>
              </a:spcAft>
              <a:buClr>
                <a:schemeClr val="accent1"/>
              </a:buClr>
              <a:buSzPct val="100000"/>
            </a:pPr>
            <a:endParaRPr lang="it-IT" sz="1800" dirty="0">
              <a:solidFill>
                <a:srgbClr val="FF0000"/>
              </a:solidFill>
            </a:endParaRPr>
          </a:p>
        </p:txBody>
      </p:sp>
      <p:sp>
        <p:nvSpPr>
          <p:cNvPr id="4" name="Rettangolo 3">
            <a:extLst>
              <a:ext uri="{FF2B5EF4-FFF2-40B4-BE49-F238E27FC236}">
                <a16:creationId xmlns:a16="http://schemas.microsoft.com/office/drawing/2014/main" id="{FA00BDFC-A976-C06F-252A-05FD631015AB}"/>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9027488B-3DB6-AAE2-C977-31E75847B0D2}"/>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4728C3B9-3755-7B16-063B-C00334C413C5}"/>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9" name="Ovale 18">
            <a:extLst>
              <a:ext uri="{FF2B5EF4-FFF2-40B4-BE49-F238E27FC236}">
                <a16:creationId xmlns:a16="http://schemas.microsoft.com/office/drawing/2014/main" id="{F089DDD9-5E45-A6BF-5874-B26EE1D16A83}"/>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A7BDC012-852A-B556-013B-C0E093CD1336}"/>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177706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7E80F-4DB0-0E4F-A8E5-AF09CDFB718A}"/>
            </a:ext>
          </a:extLst>
        </p:cNvPr>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5A5E395A-643A-F079-CAEF-744E1AB6761A}"/>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04A54B8A-3848-0502-6DAF-19BB7628CC53}"/>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IV </a:t>
            </a:r>
            <a:r>
              <a:rPr lang="it-IT" sz="1600" dirty="0">
                <a:latin typeface="Arial Unicode MS" pitchFamily="34" charset="-128"/>
                <a:ea typeface="Arial Unicode MS" pitchFamily="34" charset="-128"/>
                <a:cs typeface="Arial Unicode MS" pitchFamily="34" charset="-128"/>
              </a:rPr>
              <a:t>DISPOSIZIONI SUL TERRITORIO RURALE</a:t>
            </a:r>
          </a:p>
        </p:txBody>
      </p:sp>
      <p:sp>
        <p:nvSpPr>
          <p:cNvPr id="3" name="Segnaposto contenuto 2">
            <a:extLst>
              <a:ext uri="{FF2B5EF4-FFF2-40B4-BE49-F238E27FC236}">
                <a16:creationId xmlns:a16="http://schemas.microsoft.com/office/drawing/2014/main" id="{DE4EE46D-1BDE-CF9C-BBEB-3F2B4330490A}"/>
              </a:ext>
            </a:extLst>
          </p:cNvPr>
          <p:cNvSpPr>
            <a:spLocks noGrp="1"/>
          </p:cNvSpPr>
          <p:nvPr>
            <p:ph idx="1"/>
          </p:nvPr>
        </p:nvSpPr>
        <p:spPr>
          <a:xfrm>
            <a:off x="1851298" y="1117309"/>
            <a:ext cx="9744493" cy="5520486"/>
          </a:xfrm>
        </p:spPr>
        <p:txBody>
          <a:bodyPr wrap="square">
            <a:spAutoFit/>
          </a:bodyPr>
          <a:lstStyle/>
          <a:p>
            <a:pPr marL="0" indent="0" algn="just">
              <a:lnSpc>
                <a:spcPct val="115000"/>
              </a:lnSpc>
              <a:spcAft>
                <a:spcPts val="1000"/>
              </a:spcAft>
              <a:buNone/>
            </a:pPr>
            <a:r>
              <a:rPr lang="it-IT" sz="1800" dirty="0">
                <a:solidFill>
                  <a:srgbClr val="FF0000"/>
                </a:solidFill>
              </a:rPr>
              <a:t>Art. 61 – Interventi di nuova edificazione in assenza di progetto di sviluppo aziendale. Norma Transitoria nelle more di approvazione del regolamento o in assenza di approvazione del piano di sviluppo aziendale – </a:t>
            </a:r>
            <a:r>
              <a:rPr lang="it-IT" sz="1800" b="1" dirty="0">
                <a:solidFill>
                  <a:srgbClr val="FF0000"/>
                </a:solidFill>
              </a:rPr>
              <a:t>PICCOLI INTERVENTI. </a:t>
            </a:r>
          </a:p>
          <a:p>
            <a:pPr marL="236220" algn="just"/>
            <a:r>
              <a:rPr lang="it-IT" sz="1600" dirty="0">
                <a:effectLst/>
                <a:latin typeface="Times New Roman" panose="02020603050405020304" pitchFamily="18" charset="0"/>
                <a:ea typeface="Cambria" panose="02040503050406030204" pitchFamily="18" charset="0"/>
                <a:cs typeface="Cambria" panose="02040503050406030204" pitchFamily="18" charset="0"/>
              </a:rPr>
              <a:t>all’imprenditore agricolo, </a:t>
            </a:r>
            <a:r>
              <a:rPr lang="it-IT" sz="1600" dirty="0">
                <a:effectLst/>
                <a:latin typeface="Times New Roman" panose="02020603050405020304" pitchFamily="18" charset="0"/>
                <a:ea typeface="Times New Roman" panose="02020603050405020304" pitchFamily="18" charset="0"/>
                <a:cs typeface="Cambria" panose="02040503050406030204" pitchFamily="18" charset="0"/>
              </a:rPr>
              <a:t>iscritto nella gestione previdenziale e assistenziale agricola,</a:t>
            </a:r>
            <a:r>
              <a:rPr lang="it-IT" sz="1600" dirty="0">
                <a:effectLst/>
                <a:latin typeface="Times New Roman" panose="02020603050405020304" pitchFamily="18" charset="0"/>
                <a:ea typeface="Cambria" panose="02040503050406030204" pitchFamily="18" charset="0"/>
                <a:cs typeface="Cambria" panose="02040503050406030204" pitchFamily="18" charset="0"/>
              </a:rPr>
              <a:t> e al coltivatore diretto sono, comunque, consentiti i</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seguenti</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interventi:</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742950" lvl="1" indent="-285750" algn="just">
              <a:buSzPts val="1300"/>
              <a:buFont typeface="Times New Roman" panose="02020603050405020304" pitchFamily="18" charset="0"/>
              <a:buAutoNum type="alphaLcParenR"/>
            </a:pPr>
            <a:r>
              <a:rPr lang="it-IT" sz="1600" u="sng" dirty="0">
                <a:effectLst/>
                <a:latin typeface="Times New Roman" panose="02020603050405020304" pitchFamily="18" charset="0"/>
                <a:ea typeface="Cambria" panose="02040503050406030204" pitchFamily="18" charset="0"/>
                <a:cs typeface="Cambria" panose="02040503050406030204" pitchFamily="18" charset="0"/>
              </a:rPr>
              <a:t>realizzazione</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di</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un</a:t>
            </a:r>
            <a:r>
              <a:rPr lang="it-IT" sz="1600" u="sng" spc="-2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unico</a:t>
            </a:r>
            <a:r>
              <a:rPr lang="it-IT" sz="1600" u="sng" spc="-4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edificio</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per</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uso</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residenziale,</a:t>
            </a:r>
            <a:r>
              <a:rPr lang="it-IT" sz="1600" u="sng" spc="-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nel</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rispetto</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delle</a:t>
            </a:r>
            <a:r>
              <a:rPr lang="it-IT" sz="1600" u="sng" spc="-4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seguenti</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condizioni:</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1257300" lvl="2" indent="-342900" algn="just">
              <a:buSzPts val="1300"/>
              <a:buFont typeface="+mj-lt"/>
              <a:buAutoNum type="arabicPeriod"/>
            </a:pPr>
            <a:r>
              <a:rPr lang="it-IT" sz="1600" u="sng" dirty="0">
                <a:effectLst/>
                <a:latin typeface="Times New Roman" panose="02020603050405020304" pitchFamily="18" charset="0"/>
                <a:ea typeface="Cambria" panose="02040503050406030204" pitchFamily="18" charset="0"/>
                <a:cs typeface="Cambria" panose="02040503050406030204" pitchFamily="18" charset="0"/>
              </a:rPr>
              <a:t>assenza</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in</a:t>
            </a:r>
            <a:r>
              <a:rPr lang="it-IT" sz="1600" u="sng" spc="-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capo</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ai</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componenti</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del</a:t>
            </a:r>
            <a:r>
              <a:rPr lang="it-IT" sz="1600" u="sng" spc="-4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nucleo</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familiare</a:t>
            </a:r>
            <a:r>
              <a:rPr lang="it-IT" sz="1600" u="sng"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della</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titolarità</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di</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proprietà</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di</a:t>
            </a:r>
            <a:r>
              <a:rPr lang="it-IT" sz="1600" u="sng"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immobili</a:t>
            </a:r>
            <a:r>
              <a:rPr lang="it-IT" sz="1600" u="sng" spc="-2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ad</a:t>
            </a:r>
            <a:r>
              <a:rPr lang="it-IT" sz="1600" u="sng"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uso</a:t>
            </a:r>
            <a:r>
              <a:rPr lang="it-IT" sz="1600" u="sng"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residenziale</a:t>
            </a:r>
            <a:r>
              <a:rPr lang="it-IT" sz="1600" u="sng"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ubicati</a:t>
            </a:r>
            <a:r>
              <a:rPr lang="it-IT" sz="1600" u="sng"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nel</a:t>
            </a:r>
            <a:r>
              <a:rPr lang="it-IT" sz="1600" u="sng"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medesimo</a:t>
            </a:r>
            <a:r>
              <a:rPr lang="it-IT" sz="1600" u="sng"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territorio</a:t>
            </a:r>
            <a:r>
              <a:rPr lang="it-IT" sz="1600" u="sng"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u="sng" dirty="0">
                <a:effectLst/>
                <a:latin typeface="Times New Roman" panose="02020603050405020304" pitchFamily="18" charset="0"/>
                <a:ea typeface="Cambria" panose="02040503050406030204" pitchFamily="18" charset="0"/>
                <a:cs typeface="Cambria" panose="02040503050406030204" pitchFamily="18" charset="0"/>
              </a:rPr>
              <a:t>comunale;</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1257300" lvl="2" indent="-342900" algn="just">
              <a:buSzPts val="1300"/>
              <a:buFont typeface="+mj-lt"/>
              <a:buAutoNum type="arabicPeriod"/>
            </a:pPr>
            <a:r>
              <a:rPr lang="it-IT" sz="1600" dirty="0">
                <a:effectLst/>
                <a:latin typeface="Times New Roman" panose="02020603050405020304" pitchFamily="18" charset="0"/>
                <a:ea typeface="Cambria" panose="02040503050406030204" pitchFamily="18" charset="0"/>
                <a:cs typeface="Cambria" panose="02040503050406030204" pitchFamily="18" charset="0"/>
              </a:rPr>
              <a:t>unità</a:t>
            </a:r>
            <a:r>
              <a:rPr lang="it-IT" sz="1600" spc="-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minima</a:t>
            </a:r>
            <a:r>
              <a:rPr lang="it-IT" sz="1600" spc="-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aziendale</a:t>
            </a:r>
            <a:r>
              <a:rPr lang="it-IT" sz="1600" spc="-4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di</a:t>
            </a:r>
            <a:r>
              <a:rPr lang="it-IT" sz="1600" spc="-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almeno</a:t>
            </a:r>
            <a:r>
              <a:rPr lang="it-IT" sz="1600" spc="-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spc="-40" dirty="0">
                <a:effectLst/>
                <a:latin typeface="Times New Roman" panose="02020603050405020304" pitchFamily="18" charset="0"/>
                <a:ea typeface="Cambria" panose="02040503050406030204" pitchFamily="18" charset="0"/>
                <a:cs typeface="Cambria" panose="02040503050406030204" pitchFamily="18" charset="0"/>
              </a:rPr>
              <a:t>2,50</a:t>
            </a:r>
            <a:r>
              <a:rPr lang="it-IT" sz="1600" b="1" spc="-35"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ettari</a:t>
            </a:r>
            <a:r>
              <a:rPr lang="it-IT" sz="1600" dirty="0">
                <a:effectLst/>
                <a:latin typeface="Times New Roman" panose="02020603050405020304" pitchFamily="18" charset="0"/>
                <a:ea typeface="Cambria" panose="02040503050406030204" pitchFamily="18" charset="0"/>
                <a:cs typeface="Cambria" panose="02040503050406030204" pitchFamily="18" charset="0"/>
              </a:rPr>
              <a:t>;</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1257300" lvl="2" indent="-342900" algn="just">
              <a:buSzPts val="1300"/>
              <a:buFont typeface="+mj-lt"/>
              <a:buAutoNum type="arabicPeriod"/>
            </a:pPr>
            <a:r>
              <a:rPr lang="it-IT" sz="1600" dirty="0">
                <a:effectLst/>
                <a:latin typeface="Times New Roman" panose="02020603050405020304" pitchFamily="18" charset="0"/>
                <a:ea typeface="Cambria" panose="02040503050406030204" pitchFamily="18" charset="0"/>
                <a:cs typeface="Cambria" panose="02040503050406030204" pitchFamily="18" charset="0"/>
              </a:rPr>
              <a:t>lotto</a:t>
            </a:r>
            <a:r>
              <a:rPr lang="it-IT" sz="1600" spc="9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minimo</a:t>
            </a:r>
            <a:r>
              <a:rPr lang="it-IT" sz="1600" spc="9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di</a:t>
            </a:r>
            <a:r>
              <a:rPr lang="it-IT" sz="1600" spc="8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intervento</a:t>
            </a:r>
            <a:r>
              <a:rPr lang="it-IT" sz="1600" spc="90"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5</a:t>
            </a:r>
            <a:r>
              <a:rPr lang="it-IT" sz="1600" b="1" spc="90"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mila</a:t>
            </a:r>
            <a:r>
              <a:rPr lang="it-IT" sz="1600" b="1" spc="95"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mq</a:t>
            </a:r>
            <a:r>
              <a:rPr lang="it-IT" sz="1600" dirty="0">
                <a:effectLst/>
                <a:latin typeface="Times New Roman" panose="02020603050405020304" pitchFamily="18" charset="0"/>
                <a:ea typeface="Cambria" panose="02040503050406030204" pitchFamily="18" charset="0"/>
                <a:cs typeface="Cambria" panose="02040503050406030204" pitchFamily="18" charset="0"/>
              </a:rPr>
              <a:t>;</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1257300" lvl="2" indent="-342900" algn="just">
              <a:buSzPts val="1300"/>
              <a:buFont typeface="+mj-lt"/>
              <a:buAutoNum type="arabicPeriod"/>
            </a:pPr>
            <a:r>
              <a:rPr lang="it-IT" sz="1600" dirty="0">
                <a:effectLst/>
                <a:latin typeface="Times New Roman" panose="02020603050405020304" pitchFamily="18" charset="0"/>
                <a:ea typeface="Cambria" panose="02040503050406030204" pitchFamily="18" charset="0"/>
                <a:cs typeface="Cambria" panose="02040503050406030204" pitchFamily="18" charset="0"/>
              </a:rPr>
              <a:t>indice di edificabilità massimo fondiario relativo alla residenza pari a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0,02 metri cubi</a:t>
            </a:r>
            <a:r>
              <a:rPr lang="it-IT" sz="1600" dirty="0">
                <a:effectLst/>
                <a:latin typeface="Times New Roman" panose="02020603050405020304" pitchFamily="18" charset="0"/>
                <a:ea typeface="Cambria" panose="02040503050406030204" pitchFamily="18" charset="0"/>
                <a:cs typeface="Cambria" panose="02040503050406030204" pitchFamily="18" charset="0"/>
              </a:rPr>
              <a:t> per</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metro</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quadro</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della</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superficie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aziendale,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fino</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ad</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un</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massimo</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800</a:t>
            </a:r>
            <a:r>
              <a:rPr lang="it-IT" sz="1600" b="1"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metri</a:t>
            </a:r>
            <a:r>
              <a:rPr lang="it-IT" sz="1600" b="1"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cubi</a:t>
            </a:r>
            <a:r>
              <a:rPr lang="it-IT" sz="1600" dirty="0">
                <a:effectLst/>
                <a:latin typeface="Times New Roman" panose="02020603050405020304" pitchFamily="18" charset="0"/>
                <a:ea typeface="Cambria" panose="02040503050406030204" pitchFamily="18" charset="0"/>
                <a:cs typeface="Cambria" panose="02040503050406030204" pitchFamily="18" charset="0"/>
              </a:rPr>
              <a:t>,</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incrementabili di ulteriori 100 metri cubi per ogni componente della famiglia ulteriore al</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quarto;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la volumetria è calcolata sull’intero edificio residenziale, comprensivo, nei limiti</a:t>
            </a:r>
            <a:r>
              <a:rPr lang="it-IT" sz="1600" b="1"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del trenta per cento di quella realizzata, delle pertinenze e degli accessori a servizio</a:t>
            </a:r>
            <a:r>
              <a:rPr lang="it-IT" sz="1600" b="1"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b="1" dirty="0">
                <a:effectLst/>
                <a:latin typeface="Times New Roman" panose="02020603050405020304" pitchFamily="18" charset="0"/>
                <a:ea typeface="Cambria" panose="02040503050406030204" pitchFamily="18" charset="0"/>
                <a:cs typeface="Cambria" panose="02040503050406030204" pitchFamily="18" charset="0"/>
              </a:rPr>
              <a:t>dell’unità residenziale</a:t>
            </a:r>
            <a:r>
              <a:rPr lang="it-IT" sz="1600" dirty="0">
                <a:effectLst/>
                <a:latin typeface="Times New Roman" panose="02020603050405020304" pitchFamily="18" charset="0"/>
                <a:ea typeface="Cambria" panose="02040503050406030204" pitchFamily="18" charset="0"/>
                <a:cs typeface="Cambria" panose="02040503050406030204" pitchFamily="18" charset="0"/>
              </a:rPr>
              <a:t>. E’ consentito l'accorpamento di fondi agricoli di proprietà non</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contigui,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purché</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facenti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parte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della</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stessa</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unità</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aziendale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compresi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all'interno</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del</a:t>
            </a:r>
            <a:r>
              <a:rPr lang="it-IT" sz="1600" spc="-2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territorio</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del</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medesimo Comune</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o</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di</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Comuni</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contermini;</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1257300" lvl="2" indent="-342900" algn="just">
              <a:buSzPts val="1300"/>
              <a:buFont typeface="+mj-lt"/>
              <a:buAutoNum type="arabicPeriod"/>
            </a:pPr>
            <a:r>
              <a:rPr lang="it-IT" sz="1600" dirty="0">
                <a:effectLst/>
                <a:latin typeface="Times New Roman" panose="02020603050405020304" pitchFamily="18" charset="0"/>
                <a:ea typeface="Cambria" panose="02040503050406030204" pitchFamily="18" charset="0"/>
                <a:cs typeface="Cambria" panose="02040503050406030204" pitchFamily="18" charset="0"/>
              </a:rPr>
              <a:t>altezza</a:t>
            </a:r>
            <a:r>
              <a:rPr lang="it-IT" sz="1600" spc="-4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latin typeface="Times New Roman" panose="02020603050405020304" pitchFamily="18" charset="0"/>
                <a:ea typeface="Cambria" panose="02040503050406030204" pitchFamily="18" charset="0"/>
              </a:rPr>
              <a:t>massima degli edifici ad uso residenziale 7,50 metri;</a:t>
            </a:r>
          </a:p>
          <a:p>
            <a:pPr marL="1257300" lvl="2" indent="-342900" algn="just">
              <a:buSzPts val="1300"/>
              <a:buFont typeface="+mj-lt"/>
              <a:buAutoNum type="arabicPeriod"/>
            </a:pPr>
            <a:r>
              <a:rPr lang="it-IT" sz="1600" dirty="0">
                <a:latin typeface="Times New Roman" panose="02020603050405020304" pitchFamily="18" charset="0"/>
                <a:ea typeface="Cambria" panose="02040503050406030204" pitchFamily="18" charset="0"/>
              </a:rPr>
              <a:t>distanza minima dai confini di proprietà 10 metri e dai cigli stradali non inferiore a quella fissata dalla legislazione vigente.</a:t>
            </a:r>
          </a:p>
        </p:txBody>
      </p:sp>
      <p:sp>
        <p:nvSpPr>
          <p:cNvPr id="4" name="Rettangolo 3">
            <a:extLst>
              <a:ext uri="{FF2B5EF4-FFF2-40B4-BE49-F238E27FC236}">
                <a16:creationId xmlns:a16="http://schemas.microsoft.com/office/drawing/2014/main" id="{B7F2971C-1FEC-4EC3-8D8E-1AB18DEC6CF8}"/>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970F7CC8-950B-F70A-4496-BC56061EA13F}"/>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E2A0E17C-B703-689B-EF54-BA1FC4C8E1A2}"/>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9" name="Ovale 18">
            <a:extLst>
              <a:ext uri="{FF2B5EF4-FFF2-40B4-BE49-F238E27FC236}">
                <a16:creationId xmlns:a16="http://schemas.microsoft.com/office/drawing/2014/main" id="{1F8A0C74-70E4-5B86-80A3-C7992A5F6039}"/>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C6608996-DE02-59A2-E3B5-2A4FBC6CD69D}"/>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90674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AD87-D653-4D2D-D62C-162DA7D2D56B}"/>
            </a:ext>
          </a:extLst>
        </p:cNvPr>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CDC660CC-3D4F-E004-BD4C-7045A1D9DEC4}"/>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4C07B40A-587A-8A6B-595A-89E3F3D55B3D}"/>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IV </a:t>
            </a:r>
            <a:r>
              <a:rPr lang="it-IT" sz="1600" dirty="0">
                <a:latin typeface="Arial Unicode MS" pitchFamily="34" charset="-128"/>
                <a:ea typeface="Arial Unicode MS" pitchFamily="34" charset="-128"/>
                <a:cs typeface="Arial Unicode MS" pitchFamily="34" charset="-128"/>
              </a:rPr>
              <a:t>DISPOSIZIONI SUL TERRITORIO RURALE</a:t>
            </a:r>
          </a:p>
        </p:txBody>
      </p:sp>
      <p:sp>
        <p:nvSpPr>
          <p:cNvPr id="3" name="Segnaposto contenuto 2">
            <a:extLst>
              <a:ext uri="{FF2B5EF4-FFF2-40B4-BE49-F238E27FC236}">
                <a16:creationId xmlns:a16="http://schemas.microsoft.com/office/drawing/2014/main" id="{B766816F-9781-A3B2-B131-A45AD15A5322}"/>
              </a:ext>
            </a:extLst>
          </p:cNvPr>
          <p:cNvSpPr>
            <a:spLocks noGrp="1"/>
          </p:cNvSpPr>
          <p:nvPr>
            <p:ph idx="1"/>
          </p:nvPr>
        </p:nvSpPr>
        <p:spPr>
          <a:xfrm>
            <a:off x="1875037" y="1117309"/>
            <a:ext cx="9744493" cy="5865195"/>
          </a:xfrm>
        </p:spPr>
        <p:txBody>
          <a:bodyPr wrap="square">
            <a:spAutoFit/>
          </a:bodyPr>
          <a:lstStyle/>
          <a:p>
            <a:pPr marL="0" indent="0" algn="just">
              <a:lnSpc>
                <a:spcPct val="115000"/>
              </a:lnSpc>
              <a:spcAft>
                <a:spcPts val="1000"/>
              </a:spcAft>
              <a:buNone/>
            </a:pPr>
            <a:r>
              <a:rPr lang="it-IT" sz="1800" dirty="0">
                <a:solidFill>
                  <a:srgbClr val="FF0000"/>
                </a:solidFill>
              </a:rPr>
              <a:t>Art. 61 – Interventi di nuova edificazione in assenza di progetto di sviluppo aziendale. Norma Transitoria nelle more di approvazione del regolamento o in assenza di approvazione del piano di sviluppo aziendale – PICCOLI INTERVENTI. </a:t>
            </a:r>
          </a:p>
          <a:p>
            <a:pPr marL="457200" lvl="1" indent="0" algn="just">
              <a:buSzPts val="1300"/>
              <a:buNone/>
            </a:pPr>
            <a:r>
              <a:rPr lang="it-IT" sz="1600" dirty="0">
                <a:effectLst/>
                <a:latin typeface="Times New Roman" panose="02020603050405020304" pitchFamily="18" charset="0"/>
                <a:ea typeface="Cambria" panose="02040503050406030204" pitchFamily="18" charset="0"/>
                <a:cs typeface="Cambria" panose="02040503050406030204" pitchFamily="18" charset="0"/>
              </a:rPr>
              <a:t>b) realizzazione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di immobili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destinati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alla conservazione,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trasformazione o</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lavorazione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prodotti, alla produzione zootecnica e alla rimessa degli attrezzi agricoli nel rispetto delle</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seguenti</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condizioni:</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lvl="0" algn="just">
              <a:buSzPts val="1300"/>
              <a:buFont typeface="+mj-lt"/>
              <a:buAutoNum type="arabicPeriod"/>
            </a:pPr>
            <a:r>
              <a:rPr lang="it-IT" sz="1600" dirty="0">
                <a:latin typeface="Cambria" panose="02040503050406030204" pitchFamily="18" charset="0"/>
                <a:ea typeface="Cambria" panose="02040503050406030204" pitchFamily="18" charset="0"/>
              </a:rPr>
              <a:t>unità minima aziendale di almeno 2,50 ettari;</a:t>
            </a:r>
          </a:p>
          <a:p>
            <a:pPr lvl="0" algn="just">
              <a:buSzPts val="1300"/>
              <a:buFont typeface="+mj-lt"/>
              <a:buAutoNum type="arabicPeriod"/>
            </a:pPr>
            <a:r>
              <a:rPr lang="it-IT" sz="1600" dirty="0">
                <a:latin typeface="Cambria" panose="02040503050406030204" pitchFamily="18" charset="0"/>
                <a:ea typeface="Cambria" panose="02040503050406030204" pitchFamily="18" charset="0"/>
              </a:rPr>
              <a:t>lotto minimo di intervento 5 mila mq;</a:t>
            </a:r>
          </a:p>
          <a:p>
            <a:pPr lvl="0" algn="just">
              <a:buSzPts val="1300"/>
              <a:buFont typeface="+mj-lt"/>
              <a:buAutoNum type="arabicPeriod"/>
            </a:pPr>
            <a:r>
              <a:rPr lang="it-IT" sz="1600" dirty="0">
                <a:latin typeface="Cambria" panose="02040503050406030204" pitchFamily="18" charset="0"/>
                <a:ea typeface="Cambria" panose="02040503050406030204" pitchFamily="18" charset="0"/>
              </a:rPr>
              <a:t>rapporto di copertura non superiore ad 1/5 del lotto di intervento;</a:t>
            </a:r>
          </a:p>
          <a:p>
            <a:pPr lvl="0" algn="just">
              <a:buSzPts val="1300"/>
              <a:buFont typeface="+mj-lt"/>
              <a:buAutoNum type="arabicPeriod"/>
            </a:pPr>
            <a:r>
              <a:rPr lang="it-IT" sz="1600" dirty="0">
                <a:latin typeface="Cambria" panose="02040503050406030204" pitchFamily="18" charset="0"/>
                <a:ea typeface="Cambria" panose="02040503050406030204" pitchFamily="18" charset="0"/>
              </a:rPr>
              <a:t>distanza minima dai confini di proprietà 10 metri e dai cigli stradali non inferiore a quella fissata dalla legislazione vigente;</a:t>
            </a:r>
          </a:p>
          <a:p>
            <a:pPr lvl="0" algn="just">
              <a:buSzPts val="1300"/>
              <a:buFont typeface="+mj-lt"/>
              <a:buAutoNum type="arabicPeriod"/>
            </a:pPr>
            <a:r>
              <a:rPr lang="it-IT" sz="1600" dirty="0">
                <a:latin typeface="Cambria" panose="02040503050406030204" pitchFamily="18" charset="0"/>
                <a:ea typeface="Cambria" panose="02040503050406030204" pitchFamily="18" charset="0"/>
              </a:rPr>
              <a:t>parcheggi in misura non inferiore al 10 per cento della superficie coperta;</a:t>
            </a:r>
          </a:p>
          <a:p>
            <a:pPr lvl="0" algn="just">
              <a:buSzPts val="1300"/>
              <a:buFont typeface="+mj-lt"/>
              <a:buAutoNum type="arabicPeriod"/>
            </a:pPr>
            <a:r>
              <a:rPr lang="it-IT" sz="1600" dirty="0">
                <a:latin typeface="Cambria" panose="02040503050406030204" pitchFamily="18" charset="0"/>
                <a:ea typeface="Cambria" panose="02040503050406030204" pitchFamily="18" charset="0"/>
              </a:rPr>
              <a:t>distanza </a:t>
            </a:r>
            <a:r>
              <a:rPr lang="it-IT" sz="1600" dirty="0">
                <a:effectLst/>
                <a:latin typeface="Times New Roman" panose="02020603050405020304" pitchFamily="18" charset="0"/>
                <a:ea typeface="Cambria" panose="02040503050406030204" pitchFamily="18" charset="0"/>
                <a:cs typeface="Cambria" panose="02040503050406030204" pitchFamily="18" charset="0"/>
              </a:rPr>
              <a:t>dagli</a:t>
            </a:r>
            <a:r>
              <a:rPr lang="it-IT" sz="1600" spc="1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insediamenti</a:t>
            </a:r>
            <a:r>
              <a:rPr lang="it-IT" sz="1600" spc="1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abitativi</a:t>
            </a:r>
            <a:r>
              <a:rPr lang="it-IT" sz="1600" spc="1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esistenti</a:t>
            </a:r>
            <a:r>
              <a:rPr lang="it-IT" sz="1600" spc="1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e</a:t>
            </a:r>
            <a:r>
              <a:rPr lang="it-IT" sz="1600" spc="9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previsti</a:t>
            </a:r>
            <a:r>
              <a:rPr lang="it-IT" sz="1600" spc="1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dagli</a:t>
            </a:r>
            <a:r>
              <a:rPr lang="it-IT" sz="1600" spc="1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strumenti</a:t>
            </a:r>
            <a:r>
              <a:rPr lang="it-IT" sz="1600" spc="1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urbanistici</a:t>
            </a:r>
            <a:r>
              <a:rPr lang="it-IT" sz="1600" spc="1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non</a:t>
            </a:r>
            <a:r>
              <a:rPr lang="it-IT" sz="1600" spc="-24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inferiore</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metri</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500</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per</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gli</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allevamenti;</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457200" lvl="1" indent="0" algn="just">
              <a:buSzPts val="1300"/>
              <a:buNone/>
            </a:pPr>
            <a:r>
              <a:rPr lang="it-IT" sz="1600" dirty="0">
                <a:effectLst/>
                <a:latin typeface="Times New Roman" panose="02020603050405020304" pitchFamily="18" charset="0"/>
                <a:ea typeface="Cambria" panose="02040503050406030204" pitchFamily="18" charset="0"/>
                <a:cs typeface="Cambria" panose="02040503050406030204" pitchFamily="18" charset="0"/>
              </a:rPr>
              <a:t>c) realizzazione di manufatti temporanei nel rispetto di quanto stabilito dall’articolo 6, comma</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1,</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lettera</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e-bis)</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del</a:t>
            </a:r>
            <a:r>
              <a:rPr lang="it-IT" sz="1600" spc="1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d.p.r. 380/2001;</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457200" lvl="1" indent="0" algn="just">
              <a:buSzPts val="1300"/>
              <a:buNone/>
            </a:pPr>
            <a:r>
              <a:rPr lang="it-IT" sz="1600" dirty="0">
                <a:effectLst/>
                <a:latin typeface="Times New Roman" panose="02020603050405020304" pitchFamily="18" charset="0"/>
                <a:ea typeface="Cambria" panose="02040503050406030204" pitchFamily="18" charset="0"/>
                <a:cs typeface="Cambria" panose="02040503050406030204" pitchFamily="18" charset="0"/>
              </a:rPr>
              <a:t>d) serre realizzate con strutture in materiale leggero e semplicemente ancorate a terra, senza</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opere murarie, da rimuovere al cessare dello svolgimento dell'attività agricola. L’intervento</a:t>
            </a:r>
            <a:r>
              <a:rPr lang="it-IT" sz="1600" spc="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di</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cui</a:t>
            </a:r>
            <a:r>
              <a:rPr lang="it-IT" sz="16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alla</a:t>
            </a:r>
            <a:r>
              <a:rPr lang="it-IT" sz="16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presente</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lettera</a:t>
            </a:r>
            <a:r>
              <a:rPr lang="it-IT" sz="16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è</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eseguito</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senza</a:t>
            </a:r>
            <a:r>
              <a:rPr lang="it-IT" sz="16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alcun</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titolo</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abilitativo</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ai</a:t>
            </a:r>
            <a:r>
              <a:rPr lang="it-IT" sz="1600"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sensi</a:t>
            </a:r>
            <a:r>
              <a:rPr lang="it-IT" sz="1600" spc="1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dell’articolo</a:t>
            </a:r>
            <a:r>
              <a:rPr lang="it-IT" sz="1600" spc="25"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6</a:t>
            </a:r>
            <a:r>
              <a:rPr lang="it-IT" sz="1600" spc="2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del d.p.r.</a:t>
            </a:r>
            <a:r>
              <a:rPr lang="it-IT" sz="1600" spc="30" dirty="0">
                <a:effectLst/>
                <a:latin typeface="Times New Roman" panose="02020603050405020304" pitchFamily="18" charset="0"/>
                <a:ea typeface="Cambria" panose="02040503050406030204" pitchFamily="18" charset="0"/>
                <a:cs typeface="Cambria" panose="02040503050406030204" pitchFamily="18" charset="0"/>
              </a:rPr>
              <a:t> </a:t>
            </a:r>
            <a:r>
              <a:rPr lang="it-IT" sz="1600" dirty="0">
                <a:effectLst/>
                <a:latin typeface="Times New Roman" panose="02020603050405020304" pitchFamily="18" charset="0"/>
                <a:ea typeface="Cambria" panose="02040503050406030204" pitchFamily="18" charset="0"/>
                <a:cs typeface="Cambria" panose="02040503050406030204" pitchFamily="18" charset="0"/>
              </a:rPr>
              <a:t>380/2001.</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p>
            <a:pPr marL="0" indent="0" algn="just">
              <a:spcBef>
                <a:spcPts val="1200"/>
              </a:spcBef>
              <a:spcAft>
                <a:spcPts val="200"/>
              </a:spcAft>
              <a:buClr>
                <a:schemeClr val="accent1"/>
              </a:buClr>
              <a:buSzPct val="100000"/>
              <a:buNone/>
            </a:pPr>
            <a:endParaRPr lang="it-IT" sz="1800" dirty="0">
              <a:solidFill>
                <a:srgbClr val="FF0000"/>
              </a:solidFill>
            </a:endParaRPr>
          </a:p>
        </p:txBody>
      </p:sp>
      <p:sp>
        <p:nvSpPr>
          <p:cNvPr id="4" name="Rettangolo 3">
            <a:extLst>
              <a:ext uri="{FF2B5EF4-FFF2-40B4-BE49-F238E27FC236}">
                <a16:creationId xmlns:a16="http://schemas.microsoft.com/office/drawing/2014/main" id="{492A23E3-6D22-4736-E0F0-73E5DA18DF2B}"/>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18315E97-9FAB-0A2D-13D3-0EF96D40CC81}"/>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0710414D-5DEF-8ED1-E65D-A4D00FA76481}"/>
              </a:ext>
            </a:extLst>
          </p:cNvPr>
          <p:cNvSpPr/>
          <p:nvPr/>
        </p:nvSpPr>
        <p:spPr>
          <a:xfrm rot="16200000">
            <a:off x="-2265551" y="3477667"/>
            <a:ext cx="542860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L.R. 58/2023 – TITOLO IV</a:t>
            </a:r>
          </a:p>
        </p:txBody>
      </p:sp>
      <p:sp>
        <p:nvSpPr>
          <p:cNvPr id="19" name="Ovale 18">
            <a:extLst>
              <a:ext uri="{FF2B5EF4-FFF2-40B4-BE49-F238E27FC236}">
                <a16:creationId xmlns:a16="http://schemas.microsoft.com/office/drawing/2014/main" id="{32BD4E3E-481C-D0B5-5715-D3855387EE1F}"/>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8FF5DBA6-FA38-CB9B-715A-F683DD5D68EE}"/>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3314009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2064</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13</vt:i4>
      </vt:variant>
    </vt:vector>
  </HeadingPairs>
  <TitlesOfParts>
    <vt:vector size="22" baseType="lpstr">
      <vt:lpstr>Arial</vt:lpstr>
      <vt:lpstr>Arial Unicode MS</vt:lpstr>
      <vt:lpstr>Calibri</vt:lpstr>
      <vt:lpstr>Calibri Light</vt:lpstr>
      <vt:lpstr>Cambria</vt:lpstr>
      <vt:lpstr>Garamond</vt:lpstr>
      <vt:lpstr>Times New Roman</vt:lpstr>
      <vt:lpstr>Tw Cen MT</vt:lpstr>
      <vt:lpstr>Tema di Office</vt:lpstr>
      <vt:lpstr> </vt:lpstr>
      <vt:lpstr>Il TESTO DELLA LUR n. 58 del 20 dicembre 2023</vt:lpstr>
      <vt:lpstr>Il TESTO DELLA LUR n. 58 del 20 dicembre 2023</vt:lpstr>
      <vt:lpstr>Il TESTO DELLA LUR n. 58 del 20 dicembre 2023 </vt:lpstr>
      <vt:lpstr>IL TITOLO IV DISPOSIZIONI SUL TERRITORIO RURALE</vt:lpstr>
      <vt:lpstr>IL TITOLO IV DISPOSIZIONI SUL TERRITORIO RURALE</vt:lpstr>
      <vt:lpstr>IL TITOLO IV DISPOSIZIONI SUL TERRITORIO RURALE</vt:lpstr>
      <vt:lpstr>IL TITOLO IV DISPOSIZIONI SUL TERRITORIO RURALE</vt:lpstr>
      <vt:lpstr>IL TITOLO IV DISPOSIZIONI SUL TERRITORIO RURALE</vt:lpstr>
      <vt:lpstr>IL TITOLO IV DISPOSIZIONI SUL TERRITORIO RURALE</vt:lpstr>
      <vt:lpstr>IL TITOLO IV DISPOSIZIONI SUL TERRITORIO RURALE</vt:lpstr>
      <vt:lpstr>L.R. 18/83 Art. 70/71/72/73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Regolamento edilizio tipo</dc:title>
  <dc:creator>mfellegara</dc:creator>
  <cp:lastModifiedBy>franco masciulli</cp:lastModifiedBy>
  <cp:revision>314</cp:revision>
  <cp:lastPrinted>2023-07-03T09:16:54Z</cp:lastPrinted>
  <dcterms:created xsi:type="dcterms:W3CDTF">2019-05-23T07:35:49Z</dcterms:created>
  <dcterms:modified xsi:type="dcterms:W3CDTF">2024-02-08T12:00:28Z</dcterms:modified>
</cp:coreProperties>
</file>