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handoutMasterIdLst>
    <p:handoutMasterId r:id="rId25"/>
  </p:handoutMasterIdLst>
  <p:sldIdLst>
    <p:sldId id="256" r:id="rId2"/>
    <p:sldId id="310" r:id="rId3"/>
    <p:sldId id="277" r:id="rId4"/>
    <p:sldId id="311" r:id="rId5"/>
    <p:sldId id="293" r:id="rId6"/>
    <p:sldId id="282" r:id="rId7"/>
    <p:sldId id="322" r:id="rId8"/>
    <p:sldId id="313" r:id="rId9"/>
    <p:sldId id="312" r:id="rId10"/>
    <p:sldId id="314" r:id="rId11"/>
    <p:sldId id="316" r:id="rId12"/>
    <p:sldId id="317" r:id="rId13"/>
    <p:sldId id="318" r:id="rId14"/>
    <p:sldId id="319" r:id="rId15"/>
    <p:sldId id="281" r:id="rId16"/>
    <p:sldId id="321" r:id="rId17"/>
    <p:sldId id="320" r:id="rId18"/>
    <p:sldId id="294" r:id="rId19"/>
    <p:sldId id="323" r:id="rId20"/>
    <p:sldId id="324" r:id="rId21"/>
    <p:sldId id="325" r:id="rId22"/>
    <p:sldId id="326" r:id="rId23"/>
    <p:sldId id="288" r:id="rId24"/>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E7F"/>
    <a:srgbClr val="4AB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4660"/>
  </p:normalViewPr>
  <p:slideViewPr>
    <p:cSldViewPr snapToGrid="0">
      <p:cViewPr varScale="1">
        <p:scale>
          <a:sx n="115" d="100"/>
          <a:sy n="115" d="100"/>
        </p:scale>
        <p:origin x="9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it-IT"/>
          </a:p>
        </p:txBody>
      </p:sp>
      <p:sp>
        <p:nvSpPr>
          <p:cNvPr id="3" name="Segnaposto data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40147166-CE0B-4F4D-B95E-1A1304A220C2}" type="datetimeFigureOut">
              <a:rPr lang="it-IT" smtClean="0"/>
              <a:pPr/>
              <a:t>07/02/2024</a:t>
            </a:fld>
            <a:endParaRPr lang="it-IT"/>
          </a:p>
        </p:txBody>
      </p:sp>
      <p:sp>
        <p:nvSpPr>
          <p:cNvPr id="4" name="Segnaposto piè di pagina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A59A69AF-9FFB-41E9-9002-2FECB1936019}"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AD6EE87-EBD5-4F12-A48A-63ACA297AC8F}" type="datetimeFigureOut">
              <a:rPr lang="en-US" smtClean="0"/>
              <a:pPr/>
              <a:t>2/7/2024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1743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D73815-2707-4475-8F1A-B873CB631BB4}" type="datetimeFigureOut">
              <a:rPr lang="en-US" smtClean="0"/>
              <a:pPr/>
              <a:t>2/7/2024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0874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0298CD5-6C1E-4009-B41F-6DF62E31D3BE}" type="datetimeFigureOut">
              <a:rPr lang="en-US" smtClean="0"/>
              <a:pPr/>
              <a:t>2/7/2024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9135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D3794B-289A-4A80-97D7-111025398D45}" type="datetimeFigureOut">
              <a:rPr lang="en-US" smtClean="0"/>
              <a:pPr/>
              <a:t>2/7/2024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9985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A61015F-7CC6-4D0A-9D87-873EA4C304CC}" type="datetimeFigureOut">
              <a:rPr lang="en-US" smtClean="0"/>
              <a:pPr/>
              <a:t>2/7/2024</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7322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3C6A301-0538-44EC-B09D-202E1042A48B}" type="datetimeFigureOut">
              <a:rPr lang="en-US" smtClean="0"/>
              <a:pPr/>
              <a:t>2/7/2024</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2382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789574A-8875-45EF-8EA2-3CAA0F7ABC4C}" type="datetimeFigureOut">
              <a:rPr lang="en-US" smtClean="0"/>
              <a:pPr/>
              <a:t>2/7/2024</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8893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7EF4D4C-5367-4C26-9E2B-D8088D7FCA81}" type="datetimeFigureOut">
              <a:rPr lang="en-US" smtClean="0"/>
              <a:pPr/>
              <a:t>2/7/2024</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6438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E91E96-98B0-4413-9547-46F3504108EF}" type="datetimeFigureOut">
              <a:rPr lang="en-US" smtClean="0"/>
              <a:pPr/>
              <a:t>2/7/2024</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059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5C68B11-C5A8-448C-8CE9-B1A273C79CFC}" type="datetimeFigureOut">
              <a:rPr lang="en-US" smtClean="0"/>
              <a:pPr/>
              <a:t>2/7/2024</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3374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C7616CA0-919D-4A49-9C8A-62FDFB3A5183}" type="datetimeFigureOut">
              <a:rPr lang="en-US" smtClean="0"/>
              <a:pPr/>
              <a:t>2/7/2024</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57856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2/7/2024</a:t>
            </a:fld>
            <a:endParaRPr lang="en-US"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97480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23629" y="1952478"/>
            <a:ext cx="1659132" cy="3645806"/>
          </a:xfrm>
          <a:solidFill>
            <a:srgbClr val="43BE7F"/>
          </a:solidFill>
        </p:spPr>
        <p:txBody>
          <a:bodyPr/>
          <a:lstStyle/>
          <a:p>
            <a:r>
              <a:rPr lang="it-IT" dirty="0"/>
              <a:t> </a:t>
            </a:r>
          </a:p>
        </p:txBody>
      </p:sp>
      <p:pic>
        <p:nvPicPr>
          <p:cNvPr id="12" name="Immagine 11"/>
          <p:cNvPicPr>
            <a:picLocks noChangeAspect="1"/>
          </p:cNvPicPr>
          <p:nvPr/>
        </p:nvPicPr>
        <p:blipFill>
          <a:blip r:embed="rId2"/>
          <a:stretch>
            <a:fillRect/>
          </a:stretch>
        </p:blipFill>
        <p:spPr>
          <a:xfrm>
            <a:off x="0" y="292248"/>
            <a:ext cx="2630235" cy="5298961"/>
          </a:xfrm>
          <a:prstGeom prst="rect">
            <a:avLst/>
          </a:prstGeom>
        </p:spPr>
      </p:pic>
      <p:pic>
        <p:nvPicPr>
          <p:cNvPr id="11" name="Immagine 10"/>
          <p:cNvPicPr>
            <a:picLocks noChangeAspect="1"/>
          </p:cNvPicPr>
          <p:nvPr/>
        </p:nvPicPr>
        <p:blipFill>
          <a:blip r:embed="rId3"/>
          <a:stretch>
            <a:fillRect/>
          </a:stretch>
        </p:blipFill>
        <p:spPr>
          <a:xfrm>
            <a:off x="3404328" y="1624572"/>
            <a:ext cx="8784477" cy="3973711"/>
          </a:xfrm>
          <a:prstGeom prst="rect">
            <a:avLst/>
          </a:prstGeom>
        </p:spPr>
      </p:pic>
      <p:sp>
        <p:nvSpPr>
          <p:cNvPr id="8" name="Titolo 1">
            <a:extLst>
              <a:ext uri="{FF2B5EF4-FFF2-40B4-BE49-F238E27FC236}">
                <a16:creationId xmlns:a16="http://schemas.microsoft.com/office/drawing/2014/main" id="{6BD4CCEA-9EF5-432C-9259-4BC8435586D5}"/>
              </a:ext>
            </a:extLst>
          </p:cNvPr>
          <p:cNvSpPr txBox="1">
            <a:spLocks/>
          </p:cNvSpPr>
          <p:nvPr/>
        </p:nvSpPr>
        <p:spPr>
          <a:xfrm>
            <a:off x="2623629" y="292247"/>
            <a:ext cx="9568371" cy="1660231"/>
          </a:xfrm>
          <a:prstGeom prst="rect">
            <a:avLst/>
          </a:prstGeom>
          <a:solidFill>
            <a:srgbClr val="43BE7F"/>
          </a:solidFill>
        </p:spPr>
        <p:txBody>
          <a:bodyPr vert="horz" lIns="91440" tIns="45720" rIns="91440" bIns="45720" rtlCol="0" anchor="ctr">
            <a:noAutofit/>
          </a:bodyPr>
          <a:lstStyle/>
          <a:p>
            <a:pPr lvl="0" defTabSz="914400">
              <a:spcBef>
                <a:spcPct val="0"/>
              </a:spcBef>
              <a:defRPr/>
            </a:pPr>
            <a:r>
              <a:rPr lang="it-IT" sz="2800" cap="all" spc="1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LA NUOVA LEGGE URBANISTICA</a:t>
            </a:r>
          </a:p>
          <a:p>
            <a:r>
              <a:rPr lang="it-IT" sz="2800" cap="all" spc="1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SUL GOVERNO DEL TERRITORIO </a:t>
            </a:r>
          </a:p>
          <a:p>
            <a:r>
              <a:rPr lang="it-IT" dirty="0">
                <a:solidFill>
                  <a:schemeClr val="bg1"/>
                </a:solidFill>
              </a:rPr>
              <a:t>LEGGE REGIONALE 20 dicembre 2023, n. 58 pubblicata nel BURAT ordinario 20 dicembre 2023, n. 50</a:t>
            </a:r>
          </a:p>
        </p:txBody>
      </p:sp>
      <p:sp>
        <p:nvSpPr>
          <p:cNvPr id="9" name="Sottotitolo 2">
            <a:extLst>
              <a:ext uri="{FF2B5EF4-FFF2-40B4-BE49-F238E27FC236}">
                <a16:creationId xmlns:a16="http://schemas.microsoft.com/office/drawing/2014/main" id="{AE6D4970-156B-490F-B7DE-23626E7677F0}"/>
              </a:ext>
            </a:extLst>
          </p:cNvPr>
          <p:cNvSpPr txBox="1">
            <a:spLocks/>
          </p:cNvSpPr>
          <p:nvPr/>
        </p:nvSpPr>
        <p:spPr>
          <a:xfrm>
            <a:off x="9147942" y="-143278"/>
            <a:ext cx="2879069" cy="1101687"/>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a:pPr>
            <a:endParaRPr lang="it-IT" sz="1600" dirty="0">
              <a:solidFill>
                <a:schemeClr val="bg1"/>
              </a:solidFill>
            </a:endParaRPr>
          </a:p>
          <a:p>
            <a:pPr marL="0" marR="0" lvl="0" indent="0" algn="r"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a:pPr>
            <a:endParaRPr lang="it-IT" sz="1600" dirty="0">
              <a:solidFill>
                <a:schemeClr val="bg1"/>
              </a:solidFill>
            </a:endParaRPr>
          </a:p>
          <a:p>
            <a:pPr marL="0" marR="0" lvl="0" indent="0" algn="r"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a:pPr>
            <a:r>
              <a:rPr lang="it-IT" sz="1600" dirty="0">
                <a:solidFill>
                  <a:schemeClr val="bg1"/>
                </a:solidFill>
              </a:rPr>
              <a:t>Arch. Sabrina Cataldi</a:t>
            </a:r>
            <a:endParaRPr kumimoji="0" lang="it-IT" sz="1600" b="0" i="0" u="none" strike="noStrike" kern="1200" cap="none" spc="0" normalizeH="0" baseline="0" noProof="0" dirty="0">
              <a:ln>
                <a:noFill/>
              </a:ln>
              <a:solidFill>
                <a:schemeClr val="bg1"/>
              </a:solidFill>
              <a:effectLst/>
              <a:uLnTx/>
              <a:uFillTx/>
            </a:endParaRPr>
          </a:p>
        </p:txBody>
      </p:sp>
      <p:pic>
        <p:nvPicPr>
          <p:cNvPr id="10" name="Immagine 9"/>
          <p:cNvPicPr>
            <a:picLocks noChangeAspect="1"/>
          </p:cNvPicPr>
          <p:nvPr/>
        </p:nvPicPr>
        <p:blipFill>
          <a:blip r:embed="rId4"/>
          <a:stretch>
            <a:fillRect/>
          </a:stretch>
        </p:blipFill>
        <p:spPr>
          <a:xfrm>
            <a:off x="645785" y="417899"/>
            <a:ext cx="1058330" cy="1534579"/>
          </a:xfrm>
          <a:prstGeom prst="rect">
            <a:avLst/>
          </a:prstGeom>
        </p:spPr>
      </p:pic>
      <p:sp>
        <p:nvSpPr>
          <p:cNvPr id="14" name="Rettangolo 13"/>
          <p:cNvSpPr/>
          <p:nvPr/>
        </p:nvSpPr>
        <p:spPr>
          <a:xfrm>
            <a:off x="7040881" y="5985164"/>
            <a:ext cx="7093192" cy="1015663"/>
          </a:xfrm>
          <a:prstGeom prst="rect">
            <a:avLst/>
          </a:prstGeom>
          <a:noFill/>
        </p:spPr>
        <p:txBody>
          <a:bodyPr wrap="square">
            <a:spAutoFit/>
          </a:bodyPr>
          <a:lstStyle/>
          <a:p>
            <a:pPr algn="just">
              <a:defRPr/>
            </a:pPr>
            <a:r>
              <a:rPr lang="it-IT" sz="2800" b="1" dirty="0">
                <a:solidFill>
                  <a:srgbClr val="43BE7F"/>
                </a:solidFill>
                <a:latin typeface="+mn-lt"/>
                <a:ea typeface="Times New Roman" panose="02020603050405020304" pitchFamily="18" charset="0"/>
                <a:cs typeface="Times New Roman" panose="02020603050405020304" pitchFamily="18" charset="0"/>
              </a:rPr>
              <a:t>San Salvo (CH)  </a:t>
            </a:r>
            <a:r>
              <a:rPr lang="it-IT" sz="6000" b="1" u="none" dirty="0">
                <a:solidFill>
                  <a:srgbClr val="43BE7F"/>
                </a:solidFill>
                <a:latin typeface="+mn-lt"/>
                <a:ea typeface="Times New Roman" panose="02020603050405020304" pitchFamily="18" charset="0"/>
                <a:cs typeface="Times New Roman" panose="02020603050405020304" pitchFamily="18" charset="0"/>
              </a:rPr>
              <a:t>03.02.24</a:t>
            </a:r>
            <a:endParaRPr lang="it-IT" sz="6000" u="none" dirty="0">
              <a:solidFill>
                <a:srgbClr val="43BE7F"/>
              </a:solidFill>
              <a:latin typeface="+mn-lt"/>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92" y="5747237"/>
            <a:ext cx="2381250" cy="952500"/>
          </a:xfrm>
          <a:prstGeom prst="rect">
            <a:avLst/>
          </a:prstGeom>
        </p:spPr>
      </p:pic>
    </p:spTree>
    <p:extLst>
      <p:ext uri="{BB962C8B-B14F-4D97-AF65-F5344CB8AC3E}">
        <p14:creationId xmlns:p14="http://schemas.microsoft.com/office/powerpoint/2010/main" val="327699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20">
            <a:extLst>
              <a:ext uri="{FF2B5EF4-FFF2-40B4-BE49-F238E27FC236}">
                <a16:creationId xmlns:a16="http://schemas.microsoft.com/office/drawing/2014/main" id="{0D9EE18E-E972-3E3D-2A8E-DE0419B13B22}"/>
              </a:ext>
            </a:extLst>
          </p:cNvPr>
          <p:cNvCxnSpPr>
            <a:cxnSpLocks/>
          </p:cNvCxnSpPr>
          <p:nvPr/>
        </p:nvCxnSpPr>
        <p:spPr>
          <a:xfrm>
            <a:off x="953783" y="1975265"/>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6" name="Connettore diritto 15">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6DBEFDEB-527A-41EF-B6BE-4527985F573B}"/>
              </a:ext>
            </a:extLst>
          </p:cNvPr>
          <p:cNvSpPr/>
          <p:nvPr/>
        </p:nvSpPr>
        <p:spPr>
          <a:xfrm>
            <a:off x="829599" y="1848060"/>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7292B329-3D96-9E41-B9A4-C87FAF540670}"/>
              </a:ext>
            </a:extLst>
          </p:cNvPr>
          <p:cNvSpPr/>
          <p:nvPr/>
        </p:nvSpPr>
        <p:spPr>
          <a:xfrm rot="16200000">
            <a:off x="-2449532" y="3747487"/>
            <a:ext cx="583525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Adempimenti di prima attuazione</a:t>
            </a:r>
          </a:p>
        </p:txBody>
      </p:sp>
      <p:pic>
        <p:nvPicPr>
          <p:cNvPr id="3" name="Immagine 2">
            <a:extLst>
              <a:ext uri="{FF2B5EF4-FFF2-40B4-BE49-F238E27FC236}">
                <a16:creationId xmlns:a16="http://schemas.microsoft.com/office/drawing/2014/main" id="{68C374C8-B43A-DD15-4255-AE20B3CFB94B}"/>
              </a:ext>
            </a:extLst>
          </p:cNvPr>
          <p:cNvPicPr>
            <a:picLocks noChangeAspect="1"/>
          </p:cNvPicPr>
          <p:nvPr/>
        </p:nvPicPr>
        <p:blipFill>
          <a:blip r:embed="rId2"/>
          <a:stretch>
            <a:fillRect/>
          </a:stretch>
        </p:blipFill>
        <p:spPr>
          <a:xfrm>
            <a:off x="32826" y="46685"/>
            <a:ext cx="948541" cy="1150896"/>
          </a:xfrm>
          <a:prstGeom prst="rect">
            <a:avLst/>
          </a:prstGeom>
        </p:spPr>
      </p:pic>
      <p:sp>
        <p:nvSpPr>
          <p:cNvPr id="5" name="Titolo 1">
            <a:extLst>
              <a:ext uri="{FF2B5EF4-FFF2-40B4-BE49-F238E27FC236}">
                <a16:creationId xmlns:a16="http://schemas.microsoft.com/office/drawing/2014/main" id="{C5E36AB6-E9D6-7F4F-B481-577202ADE538}"/>
              </a:ext>
            </a:extLst>
          </p:cNvPr>
          <p:cNvSpPr>
            <a:spLocks noGrp="1"/>
          </p:cNvSpPr>
          <p:nvPr>
            <p:ph type="title"/>
          </p:nvPr>
        </p:nvSpPr>
        <p:spPr>
          <a:xfrm>
            <a:off x="2285446" y="283948"/>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II </a:t>
            </a:r>
            <a:r>
              <a:rPr lang="it-IT" sz="1600" dirty="0">
                <a:latin typeface="Arial Unicode MS" pitchFamily="34" charset="-128"/>
                <a:ea typeface="Arial Unicode MS" pitchFamily="34" charset="-128"/>
                <a:cs typeface="Arial Unicode MS" pitchFamily="34" charset="-128"/>
              </a:rPr>
              <a:t>DISPOSIZIONI GENERALI PER LA TUTELA DEL TERRITORIO</a:t>
            </a:r>
          </a:p>
        </p:txBody>
      </p:sp>
      <p:sp>
        <p:nvSpPr>
          <p:cNvPr id="8" name="Rettangolo 7">
            <a:extLst>
              <a:ext uri="{FF2B5EF4-FFF2-40B4-BE49-F238E27FC236}">
                <a16:creationId xmlns:a16="http://schemas.microsoft.com/office/drawing/2014/main" id="{C90D863C-742A-05B1-EB83-193784F0E621}"/>
              </a:ext>
            </a:extLst>
          </p:cNvPr>
          <p:cNvSpPr/>
          <p:nvPr/>
        </p:nvSpPr>
        <p:spPr>
          <a:xfrm>
            <a:off x="2325469" y="1197581"/>
            <a:ext cx="9179091" cy="5047536"/>
          </a:xfrm>
          <a:prstGeom prst="rect">
            <a:avLst/>
          </a:prstGeom>
        </p:spPr>
        <p:txBody>
          <a:bodyPr wrap="square">
            <a:spAutoFit/>
          </a:bodyPr>
          <a:lstStyle/>
          <a:p>
            <a:pPr algn="just"/>
            <a:endParaRPr lang="it-IT" sz="1600" dirty="0">
              <a:solidFill>
                <a:srgbClr val="000000"/>
              </a:solidFill>
              <a:ea typeface="Arial Unicode MS" panose="020B0604020202020204" pitchFamily="34" charset="-128"/>
              <a:cs typeface="Arial Unicode MS" panose="020B0604020202020204" pitchFamily="34" charset="-128"/>
            </a:endParaRPr>
          </a:p>
          <a:p>
            <a:pPr algn="just"/>
            <a:endParaRPr lang="it-IT" b="1" dirty="0">
              <a:solidFill>
                <a:srgbClr val="000000"/>
              </a:solidFill>
              <a:ea typeface="Arial Unicode MS" panose="020B0604020202020204" pitchFamily="34" charset="-128"/>
              <a:cs typeface="Arial Unicode MS" panose="020B0604020202020204" pitchFamily="34" charset="-128"/>
            </a:endParaRPr>
          </a:p>
          <a:p>
            <a:pPr marL="285750" indent="-285750" algn="just">
              <a:buFont typeface="Arial" panose="020B0604020202020204" pitchFamily="34" charset="0"/>
              <a:buChar char="•"/>
            </a:pPr>
            <a:r>
              <a:rPr lang="it-IT" sz="2400" dirty="0"/>
              <a:t>Entro </a:t>
            </a:r>
            <a:r>
              <a:rPr lang="it-IT" sz="2400" b="1" dirty="0"/>
              <a:t>18 mesi </a:t>
            </a:r>
            <a:r>
              <a:rPr lang="it-IT" sz="2400" dirty="0"/>
              <a:t>dall’entrata in vigore della </a:t>
            </a:r>
            <a:r>
              <a:rPr lang="it-IT" sz="2400" dirty="0" err="1"/>
              <a:t>l.r</a:t>
            </a:r>
            <a:r>
              <a:rPr lang="it-IT" sz="2400" dirty="0"/>
              <a:t>. 58/2023 (scadenza 21 giugno 2025) </a:t>
            </a:r>
            <a:r>
              <a:rPr lang="it-IT" sz="2400" b="1" dirty="0"/>
              <a:t>tutti</a:t>
            </a:r>
            <a:r>
              <a:rPr lang="it-IT" sz="2400" dirty="0"/>
              <a:t> </a:t>
            </a:r>
            <a:r>
              <a:rPr lang="it-IT" sz="2400" u="sng" dirty="0"/>
              <a:t>i Comuni</a:t>
            </a:r>
            <a:r>
              <a:rPr lang="it-IT" sz="2400" dirty="0"/>
              <a:t> </a:t>
            </a:r>
            <a:r>
              <a:rPr lang="it-IT" sz="2400" b="1" dirty="0"/>
              <a:t>provvedono alla perimetrazione del territorio urbanizzato; </a:t>
            </a:r>
            <a:r>
              <a:rPr lang="it-IT" dirty="0"/>
              <a:t>(anche i Comuni privi di PRG)</a:t>
            </a:r>
            <a:endParaRPr lang="it-IT" b="1" dirty="0"/>
          </a:p>
          <a:p>
            <a:pPr algn="just"/>
            <a:endParaRPr lang="it-IT" sz="2400" b="1" dirty="0"/>
          </a:p>
          <a:p>
            <a:pPr marL="285750" indent="-285750" algn="just">
              <a:buFont typeface="Arial" panose="020B0604020202020204" pitchFamily="34" charset="0"/>
              <a:buChar char="•"/>
            </a:pPr>
            <a:r>
              <a:rPr lang="it-IT" sz="2400" dirty="0"/>
              <a:t>Entro e non oltre </a:t>
            </a:r>
            <a:r>
              <a:rPr lang="it-IT" sz="2400" b="1" dirty="0"/>
              <a:t>10 giorni</a:t>
            </a:r>
            <a:r>
              <a:rPr lang="it-IT" sz="2400" dirty="0"/>
              <a:t>, </a:t>
            </a:r>
            <a:r>
              <a:rPr lang="it-IT" sz="2400" u="sng" dirty="0"/>
              <a:t>i Comuni </a:t>
            </a:r>
            <a:r>
              <a:rPr lang="it-IT" sz="2400" b="1" dirty="0"/>
              <a:t>trasmettono</a:t>
            </a:r>
            <a:r>
              <a:rPr lang="it-IT" sz="2400" dirty="0"/>
              <a:t> alla Provincia di competenza e alla Regione </a:t>
            </a:r>
            <a:r>
              <a:rPr lang="it-IT" sz="2400" b="1" dirty="0"/>
              <a:t>la relativa deliberazione comunale</a:t>
            </a:r>
            <a:r>
              <a:rPr lang="it-IT" sz="2400" dirty="0"/>
              <a:t>;</a:t>
            </a:r>
          </a:p>
          <a:p>
            <a:pPr algn="just"/>
            <a:endParaRPr lang="it-IT" sz="2400" dirty="0"/>
          </a:p>
          <a:p>
            <a:pPr marL="285750" indent="-285750" algn="just">
              <a:buFont typeface="Arial" panose="020B0604020202020204" pitchFamily="34" charset="0"/>
              <a:buChar char="•"/>
            </a:pPr>
            <a:r>
              <a:rPr lang="it-IT" sz="2400" dirty="0"/>
              <a:t>Alla scadenza del </a:t>
            </a:r>
            <a:r>
              <a:rPr lang="it-IT" sz="2400" b="1" dirty="0"/>
              <a:t>predetto termine di 18 mesi</a:t>
            </a:r>
            <a:r>
              <a:rPr lang="it-IT" sz="2400" dirty="0"/>
              <a:t>, </a:t>
            </a:r>
            <a:r>
              <a:rPr lang="it-IT" sz="2400" u="sng" dirty="0"/>
              <a:t>le Province </a:t>
            </a:r>
            <a:r>
              <a:rPr lang="it-IT" sz="2400" b="1" dirty="0"/>
              <a:t>procedono al sorteggio dei Comuni del territorio provinciale</a:t>
            </a:r>
            <a:r>
              <a:rPr lang="it-IT" sz="2400" dirty="0"/>
              <a:t>, con metodo a campione nella misura del dieci per cento o su segnalazione, al fine di verificare che la perimetrazione del territorio urbanizzato sia stata eseguita nel rispetto di quanto previsto dalla </a:t>
            </a:r>
            <a:r>
              <a:rPr lang="it-IT" sz="2400" dirty="0" err="1"/>
              <a:t>l.r</a:t>
            </a:r>
            <a:r>
              <a:rPr lang="it-IT" sz="2400" dirty="0"/>
              <a:t>. 58/2023.</a:t>
            </a:r>
          </a:p>
        </p:txBody>
      </p:sp>
      <p:sp>
        <p:nvSpPr>
          <p:cNvPr id="2" name="Rettangolo 1">
            <a:extLst>
              <a:ext uri="{FF2B5EF4-FFF2-40B4-BE49-F238E27FC236}">
                <a16:creationId xmlns:a16="http://schemas.microsoft.com/office/drawing/2014/main" id="{FB5FE318-2C84-7186-2F73-B962AA7C057B}"/>
              </a:ext>
            </a:extLst>
          </p:cNvPr>
          <p:cNvSpPr/>
          <p:nvPr/>
        </p:nvSpPr>
        <p:spPr>
          <a:xfrm>
            <a:off x="1355183" y="1222172"/>
            <a:ext cx="9818330" cy="742767"/>
          </a:xfrm>
          <a:prstGeom prst="rect">
            <a:avLst/>
          </a:prstGeom>
        </p:spPr>
        <p:txBody>
          <a:bodyPr wrap="square">
            <a:spAutoFit/>
          </a:bodyPr>
          <a:lstStyle/>
          <a:p>
            <a:pPr marL="85725" algn="just">
              <a:lnSpc>
                <a:spcPct val="90000"/>
              </a:lnSpc>
              <a:spcBef>
                <a:spcPts val="1200"/>
              </a:spcBef>
              <a:spcAft>
                <a:spcPts val="200"/>
              </a:spcAft>
              <a:buClr>
                <a:schemeClr val="accent1"/>
              </a:buClr>
              <a:buSzPct val="100000"/>
            </a:pPr>
            <a:r>
              <a:rPr lang="it-IT" dirty="0">
                <a:solidFill>
                  <a:srgbClr val="FF0000"/>
                </a:solidFill>
              </a:rPr>
              <a:t>PERIMETRAZIONE DEL TERRITORIO URBANIZZATO </a:t>
            </a:r>
            <a:r>
              <a:rPr lang="it-IT" sz="1400" dirty="0"/>
              <a:t>Art 8, comma 4</a:t>
            </a:r>
            <a:r>
              <a:rPr lang="it-IT" dirty="0">
                <a:solidFill>
                  <a:srgbClr val="FF0000"/>
                </a:solidFill>
              </a:rPr>
              <a:t>: </a:t>
            </a:r>
          </a:p>
          <a:p>
            <a:pPr marL="792163" indent="-342900" algn="just">
              <a:lnSpc>
                <a:spcPct val="90000"/>
              </a:lnSpc>
              <a:spcBef>
                <a:spcPts val="1200"/>
              </a:spcBef>
              <a:spcAft>
                <a:spcPts val="200"/>
              </a:spcAft>
              <a:buClr>
                <a:schemeClr val="accent1"/>
              </a:buClr>
              <a:buSzPct val="100000"/>
              <a:buFont typeface="+mj-lt"/>
              <a:buAutoNum type="alphaLcParenR"/>
            </a:pPr>
            <a:endParaRPr lang="it-IT" sz="1600" b="1" dirty="0"/>
          </a:p>
        </p:txBody>
      </p:sp>
      <p:cxnSp>
        <p:nvCxnSpPr>
          <p:cNvPr id="6" name="Connettore 1 20">
            <a:extLst>
              <a:ext uri="{FF2B5EF4-FFF2-40B4-BE49-F238E27FC236}">
                <a16:creationId xmlns:a16="http://schemas.microsoft.com/office/drawing/2014/main" id="{F3CB13B7-7641-49CF-EE0E-1EE2E3B63CAF}"/>
              </a:ext>
            </a:extLst>
          </p:cNvPr>
          <p:cNvCxnSpPr>
            <a:cxnSpLocks/>
          </p:cNvCxnSpPr>
          <p:nvPr/>
        </p:nvCxnSpPr>
        <p:spPr>
          <a:xfrm>
            <a:off x="953782" y="3399220"/>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BCD9DCA2-A82D-AC34-5892-C891427B7FEF}"/>
              </a:ext>
            </a:extLst>
          </p:cNvPr>
          <p:cNvSpPr/>
          <p:nvPr/>
        </p:nvSpPr>
        <p:spPr>
          <a:xfrm>
            <a:off x="829598" y="3272015"/>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1 20">
            <a:extLst>
              <a:ext uri="{FF2B5EF4-FFF2-40B4-BE49-F238E27FC236}">
                <a16:creationId xmlns:a16="http://schemas.microsoft.com/office/drawing/2014/main" id="{4A16A34E-B44F-4DD1-48FB-E37E2FA347B5}"/>
              </a:ext>
            </a:extLst>
          </p:cNvPr>
          <p:cNvCxnSpPr>
            <a:cxnSpLocks/>
          </p:cNvCxnSpPr>
          <p:nvPr/>
        </p:nvCxnSpPr>
        <p:spPr>
          <a:xfrm>
            <a:off x="953782" y="45015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5AB5474A-67B1-89D5-7CA3-9F393603A1F4}"/>
              </a:ext>
            </a:extLst>
          </p:cNvPr>
          <p:cNvSpPr/>
          <p:nvPr/>
        </p:nvSpPr>
        <p:spPr>
          <a:xfrm>
            <a:off x="829598" y="4374364"/>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989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20">
            <a:extLst>
              <a:ext uri="{FF2B5EF4-FFF2-40B4-BE49-F238E27FC236}">
                <a16:creationId xmlns:a16="http://schemas.microsoft.com/office/drawing/2014/main" id="{0D9EE18E-E972-3E3D-2A8E-DE0419B13B22}"/>
              </a:ext>
            </a:extLst>
          </p:cNvPr>
          <p:cNvCxnSpPr>
            <a:cxnSpLocks/>
          </p:cNvCxnSpPr>
          <p:nvPr/>
        </p:nvCxnSpPr>
        <p:spPr>
          <a:xfrm>
            <a:off x="953783" y="1984491"/>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6" name="Connettore diritto 15">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6DBEFDEB-527A-41EF-B6BE-4527985F573B}"/>
              </a:ext>
            </a:extLst>
          </p:cNvPr>
          <p:cNvSpPr/>
          <p:nvPr/>
        </p:nvSpPr>
        <p:spPr>
          <a:xfrm>
            <a:off x="829599" y="1857286"/>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7292B329-3D96-9E41-B9A4-C87FAF540670}"/>
              </a:ext>
            </a:extLst>
          </p:cNvPr>
          <p:cNvSpPr/>
          <p:nvPr/>
        </p:nvSpPr>
        <p:spPr>
          <a:xfrm rot="16200000">
            <a:off x="-2449532" y="3747487"/>
            <a:ext cx="583525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Adempimenti di prima attuazione</a:t>
            </a:r>
          </a:p>
        </p:txBody>
      </p:sp>
      <p:pic>
        <p:nvPicPr>
          <p:cNvPr id="3" name="Immagine 2">
            <a:extLst>
              <a:ext uri="{FF2B5EF4-FFF2-40B4-BE49-F238E27FC236}">
                <a16:creationId xmlns:a16="http://schemas.microsoft.com/office/drawing/2014/main" id="{68C374C8-B43A-DD15-4255-AE20B3CFB94B}"/>
              </a:ext>
            </a:extLst>
          </p:cNvPr>
          <p:cNvPicPr>
            <a:picLocks noChangeAspect="1"/>
          </p:cNvPicPr>
          <p:nvPr/>
        </p:nvPicPr>
        <p:blipFill>
          <a:blip r:embed="rId2"/>
          <a:stretch>
            <a:fillRect/>
          </a:stretch>
        </p:blipFill>
        <p:spPr>
          <a:xfrm>
            <a:off x="32826" y="46685"/>
            <a:ext cx="948541" cy="1150896"/>
          </a:xfrm>
          <a:prstGeom prst="rect">
            <a:avLst/>
          </a:prstGeom>
        </p:spPr>
      </p:pic>
      <p:sp>
        <p:nvSpPr>
          <p:cNvPr id="5" name="Titolo 1">
            <a:extLst>
              <a:ext uri="{FF2B5EF4-FFF2-40B4-BE49-F238E27FC236}">
                <a16:creationId xmlns:a16="http://schemas.microsoft.com/office/drawing/2014/main" id="{C5E36AB6-E9D6-7F4F-B481-577202ADE538}"/>
              </a:ext>
            </a:extLst>
          </p:cNvPr>
          <p:cNvSpPr>
            <a:spLocks noGrp="1"/>
          </p:cNvSpPr>
          <p:nvPr>
            <p:ph type="title"/>
          </p:nvPr>
        </p:nvSpPr>
        <p:spPr>
          <a:xfrm>
            <a:off x="2285446" y="283948"/>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III e VIII</a:t>
            </a:r>
            <a:endParaRPr lang="it-IT" sz="1600" dirty="0">
              <a:latin typeface="Arial Unicode MS" pitchFamily="34" charset="-128"/>
              <a:ea typeface="Arial Unicode MS" pitchFamily="34" charset="-128"/>
              <a:cs typeface="Arial Unicode MS" pitchFamily="34" charset="-128"/>
            </a:endParaRPr>
          </a:p>
        </p:txBody>
      </p:sp>
      <p:sp>
        <p:nvSpPr>
          <p:cNvPr id="8" name="Rettangolo 7">
            <a:extLst>
              <a:ext uri="{FF2B5EF4-FFF2-40B4-BE49-F238E27FC236}">
                <a16:creationId xmlns:a16="http://schemas.microsoft.com/office/drawing/2014/main" id="{C90D863C-742A-05B1-EB83-193784F0E621}"/>
              </a:ext>
            </a:extLst>
          </p:cNvPr>
          <p:cNvSpPr/>
          <p:nvPr/>
        </p:nvSpPr>
        <p:spPr>
          <a:xfrm>
            <a:off x="2282709" y="1473482"/>
            <a:ext cx="9079691" cy="5047536"/>
          </a:xfrm>
          <a:prstGeom prst="rect">
            <a:avLst/>
          </a:prstGeom>
        </p:spPr>
        <p:txBody>
          <a:bodyPr wrap="square">
            <a:spAutoFit/>
          </a:bodyPr>
          <a:lstStyle/>
          <a:p>
            <a:pPr algn="just"/>
            <a:endParaRPr lang="it-IT" sz="2000" dirty="0">
              <a:solidFill>
                <a:srgbClr val="000000"/>
              </a:solidFill>
              <a:ea typeface="Arial Unicode MS" panose="020B0604020202020204" pitchFamily="34" charset="-128"/>
              <a:cs typeface="Arial Unicode MS" panose="020B0604020202020204" pitchFamily="34" charset="-128"/>
            </a:endParaRPr>
          </a:p>
          <a:p>
            <a:pPr marL="342900" indent="-342900" algn="just">
              <a:buFont typeface="Arial" panose="020B0604020202020204" pitchFamily="34" charset="0"/>
              <a:buChar char="•"/>
            </a:pPr>
            <a:r>
              <a:rPr lang="it-IT" sz="2400" dirty="0"/>
              <a:t>Entro e non oltre </a:t>
            </a:r>
            <a:r>
              <a:rPr lang="it-IT" sz="2400" b="1" dirty="0"/>
              <a:t>48 mesi </a:t>
            </a:r>
            <a:r>
              <a:rPr lang="it-IT" sz="2400" dirty="0"/>
              <a:t>dall'entrata in vigore della </a:t>
            </a:r>
            <a:r>
              <a:rPr lang="it-IT" sz="2400" dirty="0" err="1"/>
              <a:t>l.r</a:t>
            </a:r>
            <a:r>
              <a:rPr lang="it-IT" sz="2400" dirty="0"/>
              <a:t>. 58/2023 (scadenza  21 dicembre 2027) </a:t>
            </a:r>
            <a:r>
              <a:rPr lang="it-IT" sz="2400" u="sng" dirty="0"/>
              <a:t>i Comuni dotati di piano regolatore generale </a:t>
            </a:r>
            <a:r>
              <a:rPr lang="it-IT" sz="2400" b="1" dirty="0"/>
              <a:t>approvano</a:t>
            </a:r>
            <a:r>
              <a:rPr lang="it-IT" sz="2400" dirty="0"/>
              <a:t> </a:t>
            </a:r>
            <a:r>
              <a:rPr lang="it-IT" sz="2400" b="1" dirty="0"/>
              <a:t>il piano urbanistico comunale (PUC</a:t>
            </a:r>
            <a:r>
              <a:rPr lang="it-IT" sz="2400" dirty="0"/>
              <a:t>) e le sue previsioni hanno efficacia a tempo indeterminato</a:t>
            </a:r>
            <a:r>
              <a:rPr lang="it-IT" sz="2400" dirty="0"/>
              <a:t>; </a:t>
            </a:r>
            <a:r>
              <a:rPr lang="it-IT" sz="1400" dirty="0"/>
              <a:t>art. 39 </a:t>
            </a:r>
            <a:r>
              <a:rPr lang="it-IT" sz="1400" dirty="0" smtClean="0"/>
              <a:t>comma 2</a:t>
            </a:r>
            <a:endParaRPr lang="it-IT" sz="1400" dirty="0"/>
          </a:p>
          <a:p>
            <a:pPr marL="342900" indent="-342900" algn="just">
              <a:buFont typeface="Arial" panose="020B0604020202020204" pitchFamily="34" charset="0"/>
              <a:buChar char="•"/>
            </a:pPr>
            <a:r>
              <a:rPr lang="it-IT" sz="2400" dirty="0"/>
              <a:t>Entro e non oltre </a:t>
            </a:r>
            <a:r>
              <a:rPr lang="it-IT" sz="2400" b="1" dirty="0"/>
              <a:t>24 mesi  </a:t>
            </a:r>
            <a:r>
              <a:rPr lang="it-IT" sz="2400" dirty="0"/>
              <a:t>dall’entrata in vigore della </a:t>
            </a:r>
            <a:r>
              <a:rPr lang="it-IT" sz="2400" dirty="0" err="1"/>
              <a:t>l.r</a:t>
            </a:r>
            <a:r>
              <a:rPr lang="it-IT" sz="2400" dirty="0"/>
              <a:t>. 58/2023 (scadenza 21 dicembre 2025) </a:t>
            </a:r>
            <a:r>
              <a:rPr lang="it-IT" sz="2400" u="sng" dirty="0"/>
              <a:t>i Comuni sprovvisti di piano regolatore generale</a:t>
            </a:r>
            <a:r>
              <a:rPr lang="it-IT" sz="2400" dirty="0"/>
              <a:t> </a:t>
            </a:r>
            <a:r>
              <a:rPr lang="it-IT" sz="2400" b="1" dirty="0"/>
              <a:t>approvano</a:t>
            </a:r>
            <a:r>
              <a:rPr lang="it-IT" sz="2400" dirty="0"/>
              <a:t> </a:t>
            </a:r>
            <a:r>
              <a:rPr lang="it-IT" sz="2400" b="1" dirty="0"/>
              <a:t>il piano urbanistico comunale (PUC</a:t>
            </a:r>
            <a:r>
              <a:rPr lang="it-IT" sz="2400" b="1" dirty="0" smtClean="0"/>
              <a:t>)</a:t>
            </a:r>
            <a:r>
              <a:rPr lang="it-IT" sz="2400" dirty="0"/>
              <a:t>; </a:t>
            </a:r>
            <a:r>
              <a:rPr lang="it-IT" sz="1400" dirty="0"/>
              <a:t>art. </a:t>
            </a:r>
            <a:r>
              <a:rPr lang="it-IT" sz="1400" dirty="0" smtClean="0"/>
              <a:t>100 comma 6 </a:t>
            </a:r>
            <a:r>
              <a:rPr lang="it-IT" sz="1400" dirty="0" err="1" smtClean="0"/>
              <a:t>mod</a:t>
            </a:r>
            <a:r>
              <a:rPr lang="it-IT" sz="1400" dirty="0" smtClean="0"/>
              <a:t>. </a:t>
            </a:r>
            <a:r>
              <a:rPr lang="it-IT" sz="1400" dirty="0"/>
              <a:t>seduta consiliare del 30.01.24</a:t>
            </a:r>
            <a:endParaRPr lang="it-IT" sz="1400" dirty="0"/>
          </a:p>
          <a:p>
            <a:pPr marL="342900" indent="-342900" algn="just">
              <a:buFont typeface="Arial" panose="020B0604020202020204" pitchFamily="34" charset="0"/>
              <a:buChar char="•"/>
            </a:pPr>
            <a:r>
              <a:rPr lang="it-IT" sz="2400" b="1" dirty="0"/>
              <a:t>Contestualmente all'approvazione del PUC</a:t>
            </a:r>
            <a:r>
              <a:rPr lang="it-IT" sz="2400" dirty="0"/>
              <a:t> </a:t>
            </a:r>
            <a:r>
              <a:rPr lang="it-IT" sz="2400" u="sng" dirty="0"/>
              <a:t>i Comuni</a:t>
            </a:r>
            <a:r>
              <a:rPr lang="it-IT" sz="2400" dirty="0"/>
              <a:t> </a:t>
            </a:r>
            <a:r>
              <a:rPr lang="it-IT" sz="2400" b="1" dirty="0"/>
              <a:t>provvedono ad adeguare il regolamento edilizio comunale</a:t>
            </a:r>
            <a:r>
              <a:rPr lang="it-IT" sz="2400" dirty="0"/>
              <a:t> per renderlo organico e coerente con la nuova pianificazione territoriale nel rispetto dello schema di regolamento edilizio tipo (RET), recepito dall’art. 16-bis della </a:t>
            </a:r>
            <a:r>
              <a:rPr lang="it-IT" sz="2400" dirty="0" err="1"/>
              <a:t>l.r</a:t>
            </a:r>
            <a:r>
              <a:rPr lang="it-IT" sz="2400" dirty="0"/>
              <a:t>. 1/2019. </a:t>
            </a:r>
            <a:r>
              <a:rPr lang="it-IT" sz="1400" dirty="0"/>
              <a:t>art. </a:t>
            </a:r>
            <a:r>
              <a:rPr lang="it-IT" sz="1400" dirty="0" smtClean="0"/>
              <a:t>46 </a:t>
            </a:r>
            <a:r>
              <a:rPr lang="it-IT" sz="1400" dirty="0"/>
              <a:t>comma </a:t>
            </a:r>
            <a:r>
              <a:rPr lang="it-IT" sz="1400" dirty="0" smtClean="0"/>
              <a:t>1</a:t>
            </a:r>
            <a:endParaRPr lang="it-IT" sz="1400" dirty="0"/>
          </a:p>
        </p:txBody>
      </p:sp>
      <p:sp>
        <p:nvSpPr>
          <p:cNvPr id="2" name="Rettangolo 1">
            <a:extLst>
              <a:ext uri="{FF2B5EF4-FFF2-40B4-BE49-F238E27FC236}">
                <a16:creationId xmlns:a16="http://schemas.microsoft.com/office/drawing/2014/main" id="{FB5FE318-2C84-7186-2F73-B962AA7C057B}"/>
              </a:ext>
            </a:extLst>
          </p:cNvPr>
          <p:cNvSpPr/>
          <p:nvPr/>
        </p:nvSpPr>
        <p:spPr>
          <a:xfrm>
            <a:off x="1355183" y="1222172"/>
            <a:ext cx="9818330" cy="742767"/>
          </a:xfrm>
          <a:prstGeom prst="rect">
            <a:avLst/>
          </a:prstGeom>
        </p:spPr>
        <p:txBody>
          <a:bodyPr wrap="square">
            <a:spAutoFit/>
          </a:bodyPr>
          <a:lstStyle/>
          <a:p>
            <a:pPr marL="85725">
              <a:lnSpc>
                <a:spcPct val="90000"/>
              </a:lnSpc>
              <a:spcBef>
                <a:spcPts val="1200"/>
              </a:spcBef>
              <a:spcAft>
                <a:spcPts val="200"/>
              </a:spcAft>
              <a:buClr>
                <a:schemeClr val="accent1"/>
              </a:buClr>
              <a:buSzPct val="100000"/>
            </a:pPr>
            <a:r>
              <a:rPr lang="it-IT" dirty="0">
                <a:solidFill>
                  <a:srgbClr val="FF0000"/>
                </a:solidFill>
              </a:rPr>
              <a:t>APPROVAZIONE DEL PUC </a:t>
            </a:r>
            <a:r>
              <a:rPr lang="it-IT" sz="1400" dirty="0"/>
              <a:t>art. </a:t>
            </a:r>
            <a:r>
              <a:rPr lang="it-IT" sz="1400" dirty="0" smtClean="0"/>
              <a:t>39</a:t>
            </a:r>
            <a:r>
              <a:rPr lang="it-IT" sz="1400" dirty="0"/>
              <a:t> </a:t>
            </a:r>
            <a:r>
              <a:rPr lang="it-IT" sz="1400" dirty="0" smtClean="0"/>
              <a:t>- </a:t>
            </a:r>
            <a:r>
              <a:rPr lang="it-IT" sz="1400" dirty="0"/>
              <a:t>art. 46 - art. 100</a:t>
            </a:r>
            <a:r>
              <a:rPr lang="it-IT" dirty="0">
                <a:solidFill>
                  <a:srgbClr val="FF0000"/>
                </a:solidFill>
              </a:rPr>
              <a:t>: </a:t>
            </a:r>
          </a:p>
          <a:p>
            <a:pPr marL="792163" indent="-342900" algn="just">
              <a:lnSpc>
                <a:spcPct val="90000"/>
              </a:lnSpc>
              <a:spcBef>
                <a:spcPts val="1200"/>
              </a:spcBef>
              <a:spcAft>
                <a:spcPts val="200"/>
              </a:spcAft>
              <a:buClr>
                <a:schemeClr val="accent1"/>
              </a:buClr>
              <a:buSzPct val="100000"/>
              <a:buFont typeface="+mj-lt"/>
              <a:buAutoNum type="alphaLcParenR"/>
            </a:pPr>
            <a:endParaRPr lang="it-IT" sz="1600" b="1" dirty="0"/>
          </a:p>
        </p:txBody>
      </p:sp>
      <p:cxnSp>
        <p:nvCxnSpPr>
          <p:cNvPr id="6" name="Connettore 1 20">
            <a:extLst>
              <a:ext uri="{FF2B5EF4-FFF2-40B4-BE49-F238E27FC236}">
                <a16:creationId xmlns:a16="http://schemas.microsoft.com/office/drawing/2014/main" id="{F3CB13B7-7641-49CF-EE0E-1EE2E3B63CAF}"/>
              </a:ext>
            </a:extLst>
          </p:cNvPr>
          <p:cNvCxnSpPr>
            <a:cxnSpLocks/>
          </p:cNvCxnSpPr>
          <p:nvPr/>
        </p:nvCxnSpPr>
        <p:spPr>
          <a:xfrm>
            <a:off x="953782" y="3491580"/>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BCD9DCA2-A82D-AC34-5892-C891427B7FEF}"/>
              </a:ext>
            </a:extLst>
          </p:cNvPr>
          <p:cNvSpPr/>
          <p:nvPr/>
        </p:nvSpPr>
        <p:spPr>
          <a:xfrm>
            <a:off x="829598" y="337361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1 20">
            <a:extLst>
              <a:ext uri="{FF2B5EF4-FFF2-40B4-BE49-F238E27FC236}">
                <a16:creationId xmlns:a16="http://schemas.microsoft.com/office/drawing/2014/main" id="{4A16A34E-B44F-4DD1-48FB-E37E2FA347B5}"/>
              </a:ext>
            </a:extLst>
          </p:cNvPr>
          <p:cNvCxnSpPr>
            <a:cxnSpLocks/>
          </p:cNvCxnSpPr>
          <p:nvPr/>
        </p:nvCxnSpPr>
        <p:spPr>
          <a:xfrm>
            <a:off x="953782" y="4767574"/>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5AB5474A-67B1-89D5-7CA3-9F393603A1F4}"/>
              </a:ext>
            </a:extLst>
          </p:cNvPr>
          <p:cNvSpPr/>
          <p:nvPr/>
        </p:nvSpPr>
        <p:spPr>
          <a:xfrm>
            <a:off x="829598" y="4646551"/>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0981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ttore 1 20">
            <a:extLst>
              <a:ext uri="{FF2B5EF4-FFF2-40B4-BE49-F238E27FC236}">
                <a16:creationId xmlns:a16="http://schemas.microsoft.com/office/drawing/2014/main" id="{9599D7F4-B289-6F68-AC07-58B1C8547018}"/>
              </a:ext>
            </a:extLst>
          </p:cNvPr>
          <p:cNvCxnSpPr>
            <a:cxnSpLocks/>
          </p:cNvCxnSpPr>
          <p:nvPr/>
        </p:nvCxnSpPr>
        <p:spPr>
          <a:xfrm>
            <a:off x="981367" y="5778705"/>
            <a:ext cx="856544"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cxnSp>
        <p:nvCxnSpPr>
          <p:cNvPr id="4" name="Connettore 1 20">
            <a:extLst>
              <a:ext uri="{FF2B5EF4-FFF2-40B4-BE49-F238E27FC236}">
                <a16:creationId xmlns:a16="http://schemas.microsoft.com/office/drawing/2014/main" id="{0D9EE18E-E972-3E3D-2A8E-DE0419B13B22}"/>
              </a:ext>
            </a:extLst>
          </p:cNvPr>
          <p:cNvCxnSpPr>
            <a:cxnSpLocks/>
          </p:cNvCxnSpPr>
          <p:nvPr/>
        </p:nvCxnSpPr>
        <p:spPr>
          <a:xfrm>
            <a:off x="953783" y="1873659"/>
            <a:ext cx="856544"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6" name="Connettore diritto 15">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6DBEFDEB-527A-41EF-B6BE-4527985F573B}"/>
              </a:ext>
            </a:extLst>
          </p:cNvPr>
          <p:cNvSpPr/>
          <p:nvPr/>
        </p:nvSpPr>
        <p:spPr>
          <a:xfrm>
            <a:off x="829599" y="1746454"/>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7292B329-3D96-9E41-B9A4-C87FAF540670}"/>
              </a:ext>
            </a:extLst>
          </p:cNvPr>
          <p:cNvSpPr/>
          <p:nvPr/>
        </p:nvSpPr>
        <p:spPr>
          <a:xfrm rot="16200000">
            <a:off x="-2449532" y="3747487"/>
            <a:ext cx="583525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Adempimenti di prima attuazione</a:t>
            </a:r>
          </a:p>
        </p:txBody>
      </p:sp>
      <p:pic>
        <p:nvPicPr>
          <p:cNvPr id="3" name="Immagine 2">
            <a:extLst>
              <a:ext uri="{FF2B5EF4-FFF2-40B4-BE49-F238E27FC236}">
                <a16:creationId xmlns:a16="http://schemas.microsoft.com/office/drawing/2014/main" id="{68C374C8-B43A-DD15-4255-AE20B3CFB94B}"/>
              </a:ext>
            </a:extLst>
          </p:cNvPr>
          <p:cNvPicPr>
            <a:picLocks noChangeAspect="1"/>
          </p:cNvPicPr>
          <p:nvPr/>
        </p:nvPicPr>
        <p:blipFill>
          <a:blip r:embed="rId2"/>
          <a:stretch>
            <a:fillRect/>
          </a:stretch>
        </p:blipFill>
        <p:spPr>
          <a:xfrm>
            <a:off x="32826" y="46685"/>
            <a:ext cx="948541" cy="1150896"/>
          </a:xfrm>
          <a:prstGeom prst="rect">
            <a:avLst/>
          </a:prstGeom>
        </p:spPr>
      </p:pic>
      <p:sp>
        <p:nvSpPr>
          <p:cNvPr id="5" name="Titolo 1">
            <a:extLst>
              <a:ext uri="{FF2B5EF4-FFF2-40B4-BE49-F238E27FC236}">
                <a16:creationId xmlns:a16="http://schemas.microsoft.com/office/drawing/2014/main" id="{C5E36AB6-E9D6-7F4F-B481-577202ADE538}"/>
              </a:ext>
            </a:extLst>
          </p:cNvPr>
          <p:cNvSpPr>
            <a:spLocks noGrp="1"/>
          </p:cNvSpPr>
          <p:nvPr>
            <p:ph type="title"/>
          </p:nvPr>
        </p:nvSpPr>
        <p:spPr>
          <a:xfrm>
            <a:off x="2285446" y="283948"/>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III e VIII</a:t>
            </a:r>
            <a:endParaRPr lang="it-IT" sz="1600" dirty="0">
              <a:latin typeface="Arial Unicode MS" pitchFamily="34" charset="-128"/>
              <a:ea typeface="Arial Unicode MS" pitchFamily="34" charset="-128"/>
              <a:cs typeface="Arial Unicode MS" pitchFamily="34" charset="-128"/>
            </a:endParaRPr>
          </a:p>
        </p:txBody>
      </p:sp>
      <p:sp>
        <p:nvSpPr>
          <p:cNvPr id="8" name="Rettangolo 7">
            <a:extLst>
              <a:ext uri="{FF2B5EF4-FFF2-40B4-BE49-F238E27FC236}">
                <a16:creationId xmlns:a16="http://schemas.microsoft.com/office/drawing/2014/main" id="{C90D863C-742A-05B1-EB83-193784F0E621}"/>
              </a:ext>
            </a:extLst>
          </p:cNvPr>
          <p:cNvSpPr/>
          <p:nvPr/>
        </p:nvSpPr>
        <p:spPr>
          <a:xfrm>
            <a:off x="1810326" y="1689679"/>
            <a:ext cx="9657603" cy="2123658"/>
          </a:xfrm>
          <a:prstGeom prst="rect">
            <a:avLst/>
          </a:prstGeom>
        </p:spPr>
        <p:txBody>
          <a:bodyPr wrap="square">
            <a:spAutoFit/>
          </a:bodyPr>
          <a:lstStyle/>
          <a:p>
            <a:pPr marL="342900" indent="-342900" algn="just">
              <a:buFont typeface="Arial" panose="020B0604020202020204" pitchFamily="34" charset="0"/>
              <a:buChar char="•"/>
            </a:pPr>
            <a:r>
              <a:rPr lang="it-IT" sz="2000" b="1" dirty="0"/>
              <a:t>Solo in sede di prima approvazione del PUC</a:t>
            </a:r>
            <a:r>
              <a:rPr lang="it-IT" sz="2000" dirty="0"/>
              <a:t>, il Comune </a:t>
            </a:r>
            <a:r>
              <a:rPr lang="it-IT" sz="2000" b="1" dirty="0"/>
              <a:t>può prevedere</a:t>
            </a:r>
            <a:r>
              <a:rPr lang="it-IT" sz="2000" dirty="0"/>
              <a:t>, in aggiunta alla premialità relativa alla quota del </a:t>
            </a:r>
            <a:r>
              <a:rPr lang="it-IT" sz="2400" b="1" dirty="0"/>
              <a:t>4 per cento</a:t>
            </a:r>
            <a:r>
              <a:rPr lang="it-IT" sz="2000" dirty="0"/>
              <a:t>, </a:t>
            </a:r>
            <a:r>
              <a:rPr lang="it-IT" sz="2000" b="1" dirty="0"/>
              <a:t>un ulteriore incremento del consumo di suolo al di fuori del perimetro del territorio urbanizzato</a:t>
            </a:r>
            <a:r>
              <a:rPr lang="it-IT" sz="2000" dirty="0"/>
              <a:t> nel limite massimo del </a:t>
            </a:r>
            <a:r>
              <a:rPr lang="it-IT" sz="2400" b="1" dirty="0"/>
              <a:t>3 per cento</a:t>
            </a:r>
            <a:r>
              <a:rPr lang="it-IT" sz="2000" dirty="0"/>
              <a:t>, calcolato sulla superficie complessiva del territorio urbanizzato, anche in assenza di interventi compensativi di </a:t>
            </a:r>
            <a:r>
              <a:rPr lang="it-IT" sz="2000" dirty="0" err="1"/>
              <a:t>desigillazione</a:t>
            </a:r>
            <a:r>
              <a:rPr lang="it-IT" sz="2000" dirty="0"/>
              <a:t> e/o di </a:t>
            </a:r>
            <a:r>
              <a:rPr lang="it-IT" sz="2000" dirty="0"/>
              <a:t>retrocessione. </a:t>
            </a:r>
            <a:r>
              <a:rPr lang="it-IT" sz="1400" dirty="0" smtClean="0"/>
              <a:t>Art</a:t>
            </a:r>
            <a:r>
              <a:rPr lang="it-IT" sz="1400" dirty="0"/>
              <a:t>. 8, comma 6 </a:t>
            </a:r>
            <a:endParaRPr lang="it-IT" sz="1400" dirty="0"/>
          </a:p>
          <a:p>
            <a:pPr algn="just">
              <a:buNone/>
            </a:pPr>
            <a:endParaRPr lang="it-IT" sz="2000" dirty="0"/>
          </a:p>
        </p:txBody>
      </p:sp>
      <p:sp>
        <p:nvSpPr>
          <p:cNvPr id="2" name="Rettangolo 1">
            <a:extLst>
              <a:ext uri="{FF2B5EF4-FFF2-40B4-BE49-F238E27FC236}">
                <a16:creationId xmlns:a16="http://schemas.microsoft.com/office/drawing/2014/main" id="{FB5FE318-2C84-7186-2F73-B962AA7C057B}"/>
              </a:ext>
            </a:extLst>
          </p:cNvPr>
          <p:cNvSpPr/>
          <p:nvPr/>
        </p:nvSpPr>
        <p:spPr>
          <a:xfrm>
            <a:off x="1318552" y="1222172"/>
            <a:ext cx="9854961" cy="742767"/>
          </a:xfrm>
          <a:prstGeom prst="rect">
            <a:avLst/>
          </a:prstGeom>
        </p:spPr>
        <p:txBody>
          <a:bodyPr wrap="square">
            <a:spAutoFit/>
          </a:bodyPr>
          <a:lstStyle/>
          <a:p>
            <a:pPr marL="85725">
              <a:lnSpc>
                <a:spcPct val="90000"/>
              </a:lnSpc>
              <a:spcBef>
                <a:spcPts val="1200"/>
              </a:spcBef>
              <a:spcAft>
                <a:spcPts val="200"/>
              </a:spcAft>
              <a:buClr>
                <a:schemeClr val="accent1"/>
              </a:buClr>
              <a:buSzPct val="100000"/>
            </a:pPr>
            <a:r>
              <a:rPr lang="it-IT" dirty="0">
                <a:solidFill>
                  <a:srgbClr val="FF0000"/>
                </a:solidFill>
              </a:rPr>
              <a:t>IL CONSUMO DI SUOLO IN SEDE DI APPROVAZIONE DELLA PERIMETRAZIONE E DEL PUC </a:t>
            </a:r>
            <a:r>
              <a:rPr lang="it-IT" sz="1400" dirty="0"/>
              <a:t>art. 8, comma </a:t>
            </a:r>
            <a:r>
              <a:rPr lang="it-IT" sz="1400" dirty="0" smtClean="0"/>
              <a:t>6</a:t>
            </a:r>
            <a:r>
              <a:rPr lang="it-IT" dirty="0" smtClean="0">
                <a:solidFill>
                  <a:srgbClr val="FF0000"/>
                </a:solidFill>
              </a:rPr>
              <a:t>: </a:t>
            </a:r>
            <a:endParaRPr lang="it-IT" dirty="0">
              <a:solidFill>
                <a:srgbClr val="FF0000"/>
              </a:solidFill>
            </a:endParaRPr>
          </a:p>
          <a:p>
            <a:pPr marL="792163" indent="-342900" algn="just">
              <a:lnSpc>
                <a:spcPct val="90000"/>
              </a:lnSpc>
              <a:spcBef>
                <a:spcPts val="1200"/>
              </a:spcBef>
              <a:spcAft>
                <a:spcPts val="200"/>
              </a:spcAft>
              <a:buClr>
                <a:schemeClr val="accent1"/>
              </a:buClr>
              <a:buSzPct val="100000"/>
              <a:buFont typeface="Arial" panose="020B0604020202020204" pitchFamily="34" charset="0"/>
              <a:buChar char="•"/>
            </a:pPr>
            <a:endParaRPr lang="it-IT" sz="1600" b="1" dirty="0"/>
          </a:p>
        </p:txBody>
      </p:sp>
      <p:sp>
        <p:nvSpPr>
          <p:cNvPr id="17" name="CasellaDiTesto 16">
            <a:extLst>
              <a:ext uri="{FF2B5EF4-FFF2-40B4-BE49-F238E27FC236}">
                <a16:creationId xmlns:a16="http://schemas.microsoft.com/office/drawing/2014/main" id="{FC5B000D-C0C8-3157-1E0D-5A676ED95EA6}"/>
              </a:ext>
            </a:extLst>
          </p:cNvPr>
          <p:cNvSpPr txBox="1"/>
          <p:nvPr/>
        </p:nvSpPr>
        <p:spPr>
          <a:xfrm>
            <a:off x="1810328" y="3737843"/>
            <a:ext cx="9657601" cy="2893100"/>
          </a:xfrm>
          <a:prstGeom prst="rect">
            <a:avLst/>
          </a:prstGeom>
          <a:noFill/>
        </p:spPr>
        <p:txBody>
          <a:bodyPr wrap="square">
            <a:spAutoFit/>
          </a:bodyPr>
          <a:lstStyle/>
          <a:p>
            <a:pPr marL="342900" indent="-342900" algn="just">
              <a:buFont typeface="Arial" panose="020B0604020202020204" pitchFamily="34" charset="0"/>
              <a:buChar char="•"/>
            </a:pPr>
            <a:r>
              <a:rPr lang="it-IT" sz="2000" b="1" dirty="0"/>
              <a:t>In alternativa </a:t>
            </a:r>
            <a:r>
              <a:rPr lang="it-IT" sz="2000" dirty="0"/>
              <a:t>all'utilizzo della quota aggiuntiva del </a:t>
            </a:r>
            <a:r>
              <a:rPr lang="it-IT" sz="2400" b="1" dirty="0"/>
              <a:t>3 per cento </a:t>
            </a:r>
            <a:r>
              <a:rPr lang="it-IT" sz="2000" dirty="0"/>
              <a:t>massimo in sede di prima approvazione del PUC, i Comuni possono avvalersi del medesimo incremento </a:t>
            </a:r>
            <a:r>
              <a:rPr lang="it-IT" sz="2000" b="1" dirty="0"/>
              <a:t>nel diverso ambito della perimetrazione del territorio urbanizzato </a:t>
            </a:r>
            <a:r>
              <a:rPr lang="it-IT" sz="2000" dirty="0"/>
              <a:t>e fino all’approvazione del </a:t>
            </a:r>
            <a:r>
              <a:rPr lang="it-IT" sz="2000" dirty="0" smtClean="0"/>
              <a:t>PUC da </a:t>
            </a:r>
            <a:r>
              <a:rPr lang="it-IT" sz="2000" dirty="0"/>
              <a:t>realizzare solo mediante l'inclusione nel perimetro di aree classificate edificabili dal vigente strumento urbanistico prive dei requisiti previsti dall'articolo 40</a:t>
            </a:r>
            <a:r>
              <a:rPr lang="it-IT" sz="1800" dirty="0"/>
              <a:t>. </a:t>
            </a:r>
            <a:endParaRPr lang="it-IT" sz="1800" dirty="0" smtClean="0"/>
          </a:p>
          <a:p>
            <a:pPr marL="342900" indent="-342900" algn="just">
              <a:buFont typeface="Arial" panose="020B0604020202020204" pitchFamily="34" charset="0"/>
              <a:buChar char="•"/>
            </a:pPr>
            <a:endParaRPr lang="it-IT" dirty="0"/>
          </a:p>
          <a:p>
            <a:pPr marL="342900" indent="-342900" algn="just">
              <a:buFont typeface="Arial" panose="020B0604020202020204" pitchFamily="34" charset="0"/>
              <a:buChar char="•"/>
            </a:pPr>
            <a:r>
              <a:rPr lang="it-IT" sz="2000" dirty="0" smtClean="0"/>
              <a:t>In </a:t>
            </a:r>
            <a:r>
              <a:rPr lang="it-IT" sz="2000" dirty="0"/>
              <a:t>sede di approvazione del primo PUC, ai fini del computo dei limiti massimi rispettivamente del quattro e del tre per cento di cui all’articolo 8, commi 3 e 6, si tiene conto delle quote percentuali di suolo eventualmente </a:t>
            </a:r>
            <a:r>
              <a:rPr lang="it-IT" sz="2000" dirty="0" smtClean="0"/>
              <a:t>consumate</a:t>
            </a:r>
            <a:r>
              <a:rPr lang="it-IT" dirty="0" smtClean="0"/>
              <a:t>.  </a:t>
            </a:r>
            <a:r>
              <a:rPr lang="it-IT" sz="1400" dirty="0" smtClean="0"/>
              <a:t>Art</a:t>
            </a:r>
            <a:r>
              <a:rPr lang="it-IT" sz="1400" dirty="0"/>
              <a:t>. 100, comma 4</a:t>
            </a:r>
          </a:p>
        </p:txBody>
      </p:sp>
      <p:cxnSp>
        <p:nvCxnSpPr>
          <p:cNvPr id="19" name="Connettore 1 20">
            <a:extLst>
              <a:ext uri="{FF2B5EF4-FFF2-40B4-BE49-F238E27FC236}">
                <a16:creationId xmlns:a16="http://schemas.microsoft.com/office/drawing/2014/main" id="{9599D7F4-B289-6F68-AC07-58B1C8547018}"/>
              </a:ext>
            </a:extLst>
          </p:cNvPr>
          <p:cNvCxnSpPr>
            <a:cxnSpLocks/>
          </p:cNvCxnSpPr>
          <p:nvPr/>
        </p:nvCxnSpPr>
        <p:spPr>
          <a:xfrm>
            <a:off x="1024128" y="3975149"/>
            <a:ext cx="856544"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0" name="Ovale 19">
            <a:extLst>
              <a:ext uri="{FF2B5EF4-FFF2-40B4-BE49-F238E27FC236}">
                <a16:creationId xmlns:a16="http://schemas.microsoft.com/office/drawing/2014/main" id="{2ACACE0C-5844-CEAB-E5DD-3D4521E16803}"/>
              </a:ext>
            </a:extLst>
          </p:cNvPr>
          <p:cNvSpPr/>
          <p:nvPr/>
        </p:nvSpPr>
        <p:spPr>
          <a:xfrm>
            <a:off x="838377" y="3854125"/>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2ACACE0C-5844-CEAB-E5DD-3D4521E16803}"/>
              </a:ext>
            </a:extLst>
          </p:cNvPr>
          <p:cNvSpPr/>
          <p:nvPr/>
        </p:nvSpPr>
        <p:spPr>
          <a:xfrm>
            <a:off x="821751" y="5641651"/>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8527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A73E5-CE43-AFE0-4278-CBB4E101B503}"/>
            </a:ext>
          </a:extLst>
        </p:cNvPr>
        <p:cNvGrpSpPr/>
        <p:nvPr/>
      </p:nvGrpSpPr>
      <p:grpSpPr>
        <a:xfrm>
          <a:off x="0" y="0"/>
          <a:ext cx="0" cy="0"/>
          <a:chOff x="0" y="0"/>
          <a:chExt cx="0" cy="0"/>
        </a:xfrm>
      </p:grpSpPr>
      <p:cxnSp>
        <p:nvCxnSpPr>
          <p:cNvPr id="4" name="Connettore 1 20">
            <a:extLst>
              <a:ext uri="{FF2B5EF4-FFF2-40B4-BE49-F238E27FC236}">
                <a16:creationId xmlns:a16="http://schemas.microsoft.com/office/drawing/2014/main" id="{F99BB443-0743-8F6C-8545-04D4E3563B29}"/>
              </a:ext>
            </a:extLst>
          </p:cNvPr>
          <p:cNvCxnSpPr>
            <a:cxnSpLocks/>
          </p:cNvCxnSpPr>
          <p:nvPr/>
        </p:nvCxnSpPr>
        <p:spPr>
          <a:xfrm>
            <a:off x="547383" y="182747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C7BD04F0-6B0A-D417-DA84-AF2AEDB5BED1}"/>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6" name="Connettore diritto 15">
            <a:extLst>
              <a:ext uri="{FF2B5EF4-FFF2-40B4-BE49-F238E27FC236}">
                <a16:creationId xmlns:a16="http://schemas.microsoft.com/office/drawing/2014/main" id="{56DA26C8-5672-0B1F-9B4F-F4AE4FD3F691}"/>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945F8C5C-15AF-1A39-B21C-4F8CD2FE247F}"/>
              </a:ext>
            </a:extLst>
          </p:cNvPr>
          <p:cNvSpPr/>
          <p:nvPr/>
        </p:nvSpPr>
        <p:spPr>
          <a:xfrm>
            <a:off x="829599" y="1700274"/>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2F49DB94-6293-99B9-2E8C-7331AFF54825}"/>
              </a:ext>
            </a:extLst>
          </p:cNvPr>
          <p:cNvSpPr/>
          <p:nvPr/>
        </p:nvSpPr>
        <p:spPr>
          <a:xfrm rot="16200000">
            <a:off x="-2449532" y="3747487"/>
            <a:ext cx="583525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Adempimenti di prima attuazione</a:t>
            </a:r>
          </a:p>
        </p:txBody>
      </p:sp>
      <p:pic>
        <p:nvPicPr>
          <p:cNvPr id="3" name="Immagine 2">
            <a:extLst>
              <a:ext uri="{FF2B5EF4-FFF2-40B4-BE49-F238E27FC236}">
                <a16:creationId xmlns:a16="http://schemas.microsoft.com/office/drawing/2014/main" id="{2947621B-733B-D0A0-A7CC-590765C1482C}"/>
              </a:ext>
            </a:extLst>
          </p:cNvPr>
          <p:cNvPicPr>
            <a:picLocks noChangeAspect="1"/>
          </p:cNvPicPr>
          <p:nvPr/>
        </p:nvPicPr>
        <p:blipFill>
          <a:blip r:embed="rId2"/>
          <a:stretch>
            <a:fillRect/>
          </a:stretch>
        </p:blipFill>
        <p:spPr>
          <a:xfrm>
            <a:off x="32826" y="46685"/>
            <a:ext cx="948541" cy="1150896"/>
          </a:xfrm>
          <a:prstGeom prst="rect">
            <a:avLst/>
          </a:prstGeom>
        </p:spPr>
      </p:pic>
      <p:sp>
        <p:nvSpPr>
          <p:cNvPr id="5" name="Titolo 1">
            <a:extLst>
              <a:ext uri="{FF2B5EF4-FFF2-40B4-BE49-F238E27FC236}">
                <a16:creationId xmlns:a16="http://schemas.microsoft.com/office/drawing/2014/main" id="{FE27EB7E-CCD2-4F56-33BB-D82D2EB0E2B5}"/>
              </a:ext>
            </a:extLst>
          </p:cNvPr>
          <p:cNvSpPr>
            <a:spLocks noGrp="1"/>
          </p:cNvSpPr>
          <p:nvPr>
            <p:ph type="title"/>
          </p:nvPr>
        </p:nvSpPr>
        <p:spPr>
          <a:xfrm>
            <a:off x="2285446" y="283948"/>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VIII </a:t>
            </a:r>
            <a:r>
              <a:rPr lang="it-IT" sz="1600" dirty="0">
                <a:latin typeface="Arial Unicode MS" pitchFamily="34" charset="-128"/>
                <a:ea typeface="Arial Unicode MS" pitchFamily="34" charset="-128"/>
                <a:cs typeface="Arial Unicode MS" pitchFamily="34" charset="-128"/>
              </a:rPr>
              <a:t>NORME FINALI</a:t>
            </a:r>
          </a:p>
        </p:txBody>
      </p:sp>
      <p:sp>
        <p:nvSpPr>
          <p:cNvPr id="8" name="Rettangolo 7">
            <a:extLst>
              <a:ext uri="{FF2B5EF4-FFF2-40B4-BE49-F238E27FC236}">
                <a16:creationId xmlns:a16="http://schemas.microsoft.com/office/drawing/2014/main" id="{8412345C-0DDF-DE29-AAA1-D51F08516DF3}"/>
              </a:ext>
            </a:extLst>
          </p:cNvPr>
          <p:cNvSpPr/>
          <p:nvPr/>
        </p:nvSpPr>
        <p:spPr>
          <a:xfrm>
            <a:off x="2632366" y="1254607"/>
            <a:ext cx="8772792" cy="5139869"/>
          </a:xfrm>
          <a:prstGeom prst="rect">
            <a:avLst/>
          </a:prstGeom>
        </p:spPr>
        <p:txBody>
          <a:bodyPr wrap="square">
            <a:spAutoFit/>
          </a:bodyPr>
          <a:lstStyle/>
          <a:p>
            <a:pPr algn="just"/>
            <a:endParaRPr lang="it-IT" sz="2000" dirty="0">
              <a:solidFill>
                <a:srgbClr val="000000"/>
              </a:solidFill>
              <a:ea typeface="Arial Unicode MS" panose="020B0604020202020204" pitchFamily="34" charset="-128"/>
              <a:cs typeface="Arial Unicode MS" panose="020B0604020202020204" pitchFamily="34" charset="-128"/>
            </a:endParaRPr>
          </a:p>
          <a:p>
            <a:pPr algn="just"/>
            <a:endParaRPr lang="it-IT" sz="2800" b="1" dirty="0"/>
          </a:p>
          <a:p>
            <a:pPr algn="just"/>
            <a:r>
              <a:rPr lang="it-IT" sz="2800" b="1" dirty="0"/>
              <a:t>Entro 12 mesi </a:t>
            </a:r>
            <a:r>
              <a:rPr lang="it-IT" sz="2400" dirty="0"/>
              <a:t>dell’entrata in vigore della </a:t>
            </a:r>
            <a:r>
              <a:rPr lang="it-IT" sz="2400" dirty="0" err="1"/>
              <a:t>l.r</a:t>
            </a:r>
            <a:r>
              <a:rPr lang="it-IT" sz="2400" dirty="0"/>
              <a:t>. 58/2023 (21 dicembre 2024) la </a:t>
            </a:r>
            <a:r>
              <a:rPr lang="it-IT" sz="2400" b="1" dirty="0"/>
              <a:t>Regione e le Province </a:t>
            </a:r>
            <a:r>
              <a:rPr lang="it-IT" sz="2400" dirty="0"/>
              <a:t>avviano il processo di adeguamento dei propri strumenti di pianificazione territoriale alle previsioni della nuova legge. Fino all’entrata in vigore della  nuova pianificazione conservano efficacia le </a:t>
            </a:r>
            <a:r>
              <a:rPr lang="it-IT" sz="2400" dirty="0" smtClean="0"/>
              <a:t>vigenti pianificazioni.</a:t>
            </a:r>
            <a:endParaRPr lang="it-IT" sz="2400" dirty="0"/>
          </a:p>
          <a:p>
            <a:pPr marL="342900" indent="-342900" algn="just">
              <a:buFont typeface="Arial" panose="020B0604020202020204" pitchFamily="34" charset="0"/>
              <a:buChar char="•"/>
            </a:pPr>
            <a:endParaRPr lang="it-IT" sz="2800" dirty="0"/>
          </a:p>
          <a:p>
            <a:pPr algn="just"/>
            <a:endParaRPr lang="it-IT" sz="2800" b="1" dirty="0"/>
          </a:p>
          <a:p>
            <a:pPr algn="just"/>
            <a:r>
              <a:rPr lang="it-IT" sz="2800" b="1" dirty="0"/>
              <a:t>Entro 60 giorni </a:t>
            </a:r>
            <a:r>
              <a:rPr lang="it-IT" sz="2400" dirty="0"/>
              <a:t>dall’entrata in vigore della </a:t>
            </a:r>
            <a:r>
              <a:rPr lang="it-IT" sz="2400" dirty="0" err="1"/>
              <a:t>l.r</a:t>
            </a:r>
            <a:r>
              <a:rPr lang="it-IT" sz="2400" dirty="0"/>
              <a:t>. 58/2023 (21 febbraio 2024) il Consiglio regionale, su proposta della Giunta regionale, approva un regolamento in cui sono definiti i contenuti e le modalità di presentazione del progetto di sviluppo aziendale.</a:t>
            </a:r>
          </a:p>
        </p:txBody>
      </p:sp>
      <p:sp>
        <p:nvSpPr>
          <p:cNvPr id="2" name="Rettangolo 1">
            <a:extLst>
              <a:ext uri="{FF2B5EF4-FFF2-40B4-BE49-F238E27FC236}">
                <a16:creationId xmlns:a16="http://schemas.microsoft.com/office/drawing/2014/main" id="{17944CEB-B65A-FC19-9711-F71EFFD5199B}"/>
              </a:ext>
            </a:extLst>
          </p:cNvPr>
          <p:cNvSpPr/>
          <p:nvPr/>
        </p:nvSpPr>
        <p:spPr>
          <a:xfrm>
            <a:off x="1318552" y="1222172"/>
            <a:ext cx="9854961" cy="341632"/>
          </a:xfrm>
          <a:prstGeom prst="rect">
            <a:avLst/>
          </a:prstGeom>
        </p:spPr>
        <p:txBody>
          <a:bodyPr wrap="square">
            <a:spAutoFit/>
          </a:bodyPr>
          <a:lstStyle/>
          <a:p>
            <a:pPr marL="85725">
              <a:lnSpc>
                <a:spcPct val="90000"/>
              </a:lnSpc>
              <a:spcBef>
                <a:spcPts val="1200"/>
              </a:spcBef>
              <a:spcAft>
                <a:spcPts val="200"/>
              </a:spcAft>
              <a:buClr>
                <a:schemeClr val="accent1"/>
              </a:buClr>
              <a:buSzPct val="100000"/>
            </a:pPr>
            <a:r>
              <a:rPr lang="it-IT" dirty="0">
                <a:solidFill>
                  <a:srgbClr val="FF0000"/>
                </a:solidFill>
              </a:rPr>
              <a:t>LE PROVINCE E LA REGIONE </a:t>
            </a:r>
          </a:p>
        </p:txBody>
      </p:sp>
      <p:cxnSp>
        <p:nvCxnSpPr>
          <p:cNvPr id="10" name="Connettore 1 20">
            <a:extLst>
              <a:ext uri="{FF2B5EF4-FFF2-40B4-BE49-F238E27FC236}">
                <a16:creationId xmlns:a16="http://schemas.microsoft.com/office/drawing/2014/main" id="{2CFAC88E-45A1-6FCE-4768-757770D3622F}"/>
              </a:ext>
            </a:extLst>
          </p:cNvPr>
          <p:cNvCxnSpPr>
            <a:cxnSpLocks/>
          </p:cNvCxnSpPr>
          <p:nvPr/>
        </p:nvCxnSpPr>
        <p:spPr>
          <a:xfrm>
            <a:off x="547383" y="4547744"/>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4BD4503B-B19E-3918-E9E2-96B469359D3F}"/>
              </a:ext>
            </a:extLst>
          </p:cNvPr>
          <p:cNvSpPr/>
          <p:nvPr/>
        </p:nvSpPr>
        <p:spPr>
          <a:xfrm>
            <a:off x="829598" y="4411303"/>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3114A276-F8CD-D8C1-534D-8C8E6F30E227}"/>
              </a:ext>
            </a:extLst>
          </p:cNvPr>
          <p:cNvSpPr txBox="1"/>
          <p:nvPr/>
        </p:nvSpPr>
        <p:spPr>
          <a:xfrm>
            <a:off x="1919071" y="1576114"/>
            <a:ext cx="9118384" cy="461665"/>
          </a:xfrm>
          <a:prstGeom prst="rect">
            <a:avLst/>
          </a:prstGeom>
          <a:noFill/>
        </p:spPr>
        <p:txBody>
          <a:bodyPr wrap="square">
            <a:spAutoFit/>
          </a:bodyPr>
          <a:lstStyle/>
          <a:p>
            <a:pPr marL="342900" indent="-342900" algn="just">
              <a:buFont typeface="Arial" panose="020B0604020202020204" pitchFamily="34" charset="0"/>
              <a:buChar char="•"/>
            </a:pPr>
            <a:r>
              <a:rPr lang="it-IT" sz="2400" b="1" dirty="0"/>
              <a:t>ADEGUAMENTO PIANIFICAZIONE TERRITORIALE </a:t>
            </a:r>
            <a:r>
              <a:rPr lang="it-IT" sz="1600" dirty="0"/>
              <a:t>art. 101, comma 1</a:t>
            </a:r>
          </a:p>
        </p:txBody>
      </p:sp>
      <p:sp>
        <p:nvSpPr>
          <p:cNvPr id="18" name="CasellaDiTesto 17">
            <a:extLst>
              <a:ext uri="{FF2B5EF4-FFF2-40B4-BE49-F238E27FC236}">
                <a16:creationId xmlns:a16="http://schemas.microsoft.com/office/drawing/2014/main" id="{5F5941D3-20E3-1AA4-9A31-123C4579649A}"/>
              </a:ext>
            </a:extLst>
          </p:cNvPr>
          <p:cNvSpPr txBox="1"/>
          <p:nvPr/>
        </p:nvSpPr>
        <p:spPr>
          <a:xfrm>
            <a:off x="1976204" y="4326420"/>
            <a:ext cx="9061249" cy="461665"/>
          </a:xfrm>
          <a:prstGeom prst="rect">
            <a:avLst/>
          </a:prstGeom>
          <a:noFill/>
        </p:spPr>
        <p:txBody>
          <a:bodyPr wrap="square">
            <a:spAutoFit/>
          </a:bodyPr>
          <a:lstStyle/>
          <a:p>
            <a:pPr marL="342900" indent="-342900" algn="just">
              <a:buFont typeface="Arial" panose="020B0604020202020204" pitchFamily="34" charset="0"/>
              <a:buChar char="•"/>
            </a:pPr>
            <a:r>
              <a:rPr lang="it-IT" sz="2400" b="1" dirty="0"/>
              <a:t>INTERVENTI INERENTI IL TERRITORIO RURALE </a:t>
            </a:r>
            <a:r>
              <a:rPr lang="it-IT" sz="1600" dirty="0"/>
              <a:t>art. 63</a:t>
            </a:r>
          </a:p>
        </p:txBody>
      </p:sp>
    </p:spTree>
    <p:extLst>
      <p:ext uri="{BB962C8B-B14F-4D97-AF65-F5344CB8AC3E}">
        <p14:creationId xmlns:p14="http://schemas.microsoft.com/office/powerpoint/2010/main" val="261425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3B956-FA7A-6F7B-6BF9-528BF473EC96}"/>
            </a:ext>
          </a:extLst>
        </p:cNvPr>
        <p:cNvGrpSpPr/>
        <p:nvPr/>
      </p:nvGrpSpPr>
      <p:grpSpPr>
        <a:xfrm>
          <a:off x="0" y="0"/>
          <a:ext cx="0" cy="0"/>
          <a:chOff x="0" y="0"/>
          <a:chExt cx="0" cy="0"/>
        </a:xfrm>
      </p:grpSpPr>
      <p:cxnSp>
        <p:nvCxnSpPr>
          <p:cNvPr id="2" name="Connettore 1 20">
            <a:extLst>
              <a:ext uri="{FF2B5EF4-FFF2-40B4-BE49-F238E27FC236}">
                <a16:creationId xmlns:a16="http://schemas.microsoft.com/office/drawing/2014/main" id="{F3C7439C-C0EB-2372-CC45-A4FA57E16FFE}"/>
              </a:ext>
            </a:extLst>
          </p:cNvPr>
          <p:cNvCxnSpPr>
            <a:cxnSpLocks/>
          </p:cNvCxnSpPr>
          <p:nvPr/>
        </p:nvCxnSpPr>
        <p:spPr>
          <a:xfrm>
            <a:off x="316903" y="1617867"/>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3DB9329C-5CAE-2C96-176A-4A2F7FB34DCB}"/>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diritto 18">
            <a:extLst>
              <a:ext uri="{FF2B5EF4-FFF2-40B4-BE49-F238E27FC236}">
                <a16:creationId xmlns:a16="http://schemas.microsoft.com/office/drawing/2014/main" id="{30F26387-16DE-86C1-769A-0F8FBF1A170F}"/>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9B2ECC7B-06B1-F261-3DB3-AD8C5EC1D69C}"/>
              </a:ext>
            </a:extLst>
          </p:cNvPr>
          <p:cNvPicPr>
            <a:picLocks noChangeAspect="1"/>
          </p:cNvPicPr>
          <p:nvPr/>
        </p:nvPicPr>
        <p:blipFill>
          <a:blip r:embed="rId2"/>
          <a:stretch>
            <a:fillRect/>
          </a:stretch>
        </p:blipFill>
        <p:spPr>
          <a:xfrm>
            <a:off x="32826" y="46685"/>
            <a:ext cx="948541" cy="1150896"/>
          </a:xfrm>
          <a:prstGeom prst="rect">
            <a:avLst/>
          </a:prstGeom>
        </p:spPr>
      </p:pic>
      <p:sp>
        <p:nvSpPr>
          <p:cNvPr id="7" name="Titolo 1">
            <a:extLst>
              <a:ext uri="{FF2B5EF4-FFF2-40B4-BE49-F238E27FC236}">
                <a16:creationId xmlns:a16="http://schemas.microsoft.com/office/drawing/2014/main" id="{2B0AE3C7-EB99-4CA3-8ECC-168B7F4B9D2F}"/>
              </a:ext>
            </a:extLst>
          </p:cNvPr>
          <p:cNvSpPr txBox="1">
            <a:spLocks/>
          </p:cNvSpPr>
          <p:nvPr/>
        </p:nvSpPr>
        <p:spPr>
          <a:xfrm>
            <a:off x="1820632" y="1279933"/>
            <a:ext cx="9754293" cy="899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latin typeface="Arial Unicode MS" pitchFamily="34" charset="-128"/>
                <a:ea typeface="Arial Unicode MS" pitchFamily="34" charset="-128"/>
                <a:cs typeface="Arial Unicode MS" pitchFamily="34" charset="-128"/>
              </a:rPr>
              <a:t>PENALITÀ PER INADEMPIMENTO</a:t>
            </a:r>
          </a:p>
        </p:txBody>
      </p:sp>
      <p:sp>
        <p:nvSpPr>
          <p:cNvPr id="4" name="Ovale 3">
            <a:extLst>
              <a:ext uri="{FF2B5EF4-FFF2-40B4-BE49-F238E27FC236}">
                <a16:creationId xmlns:a16="http://schemas.microsoft.com/office/drawing/2014/main" id="{EC7A673D-E811-5001-5671-BAD61F47A6A9}"/>
              </a:ext>
            </a:extLst>
          </p:cNvPr>
          <p:cNvSpPr/>
          <p:nvPr/>
        </p:nvSpPr>
        <p:spPr>
          <a:xfrm>
            <a:off x="839265" y="1487423"/>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397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diritto 18">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12CCEEAB-3458-804D-B6CF-4A95D27F9C5F}"/>
              </a:ext>
            </a:extLst>
          </p:cNvPr>
          <p:cNvSpPr/>
          <p:nvPr/>
        </p:nvSpPr>
        <p:spPr>
          <a:xfrm>
            <a:off x="2477239" y="2559249"/>
            <a:ext cx="9040506" cy="2308324"/>
          </a:xfrm>
          <a:prstGeom prst="rect">
            <a:avLst/>
          </a:prstGeom>
        </p:spPr>
        <p:txBody>
          <a:bodyPr wrap="square">
            <a:spAutoFit/>
          </a:bodyPr>
          <a:lstStyle/>
          <a:p>
            <a:pPr marL="342900" indent="-342900" algn="just">
              <a:buFont typeface="Arial" panose="020B0604020202020204" pitchFamily="34" charset="0"/>
              <a:buChar char="•"/>
            </a:pPr>
            <a:r>
              <a:rPr lang="it-IT" sz="2400" b="1" dirty="0"/>
              <a:t>I Comuni non possono </a:t>
            </a:r>
            <a:r>
              <a:rPr lang="it-IT" sz="2400" dirty="0"/>
              <a:t>rilasciare titoli abilitativi inerenti gli interventi di nuova costruzione su aree che non rispettano le caratteristiche del territorio urbanizzato</a:t>
            </a:r>
            <a:r>
              <a:rPr lang="it-IT" sz="2400" dirty="0" smtClean="0"/>
              <a:t>;</a:t>
            </a:r>
            <a:r>
              <a:rPr lang="it-IT" sz="2400" dirty="0">
                <a:ea typeface="Arial Unicode MS" panose="020B0604020202020204" pitchFamily="34" charset="-128"/>
              </a:rPr>
              <a:t> </a:t>
            </a:r>
            <a:r>
              <a:rPr lang="it-IT" sz="1400" dirty="0">
                <a:ea typeface="Arial Unicode MS" panose="020B0604020202020204" pitchFamily="34" charset="-128"/>
              </a:rPr>
              <a:t>art. 8, comma 5 </a:t>
            </a:r>
            <a:endParaRPr lang="it-IT" sz="1400" dirty="0"/>
          </a:p>
          <a:p>
            <a:pPr marL="342900" indent="-342900" algn="just">
              <a:buFont typeface="Arial" panose="020B0604020202020204" pitchFamily="34" charset="0"/>
              <a:buChar char="•"/>
            </a:pPr>
            <a:endParaRPr lang="it-IT" sz="2400" dirty="0"/>
          </a:p>
          <a:p>
            <a:pPr marL="342900" indent="-342900" algn="just">
              <a:buFont typeface="Arial" panose="020B0604020202020204" pitchFamily="34" charset="0"/>
              <a:buChar char="•"/>
            </a:pPr>
            <a:r>
              <a:rPr lang="it-IT" sz="2400" b="1" dirty="0"/>
              <a:t>La Regione esercita il potere sostitutivo </a:t>
            </a:r>
            <a:r>
              <a:rPr lang="it-IT" sz="2400" dirty="0"/>
              <a:t>attraverso la nomina di un commissario ad acta</a:t>
            </a:r>
            <a:r>
              <a:rPr lang="it-IT" sz="2400" dirty="0" smtClean="0"/>
              <a:t>.</a:t>
            </a:r>
            <a:r>
              <a:rPr lang="it-IT" sz="2400" dirty="0">
                <a:ea typeface="Arial Unicode MS" panose="020B0604020202020204" pitchFamily="34" charset="-128"/>
              </a:rPr>
              <a:t> </a:t>
            </a:r>
            <a:r>
              <a:rPr lang="it-IT" sz="1400" dirty="0">
                <a:ea typeface="Arial Unicode MS" panose="020B0604020202020204" pitchFamily="34" charset="-128"/>
              </a:rPr>
              <a:t>art. 102</a:t>
            </a:r>
            <a:r>
              <a:rPr lang="it-IT" sz="1400" dirty="0"/>
              <a:t>, comma 1</a:t>
            </a:r>
            <a:endParaRPr lang="it-IT" sz="1400" dirty="0"/>
          </a:p>
        </p:txBody>
      </p:sp>
      <p:sp>
        <p:nvSpPr>
          <p:cNvPr id="24" name="Rettangolo 23">
            <a:extLst>
              <a:ext uri="{FF2B5EF4-FFF2-40B4-BE49-F238E27FC236}">
                <a16:creationId xmlns:a16="http://schemas.microsoft.com/office/drawing/2014/main" id="{AB6BAB0B-E8BA-4440-ABF7-A4AC13791731}"/>
              </a:ext>
            </a:extLst>
          </p:cNvPr>
          <p:cNvSpPr/>
          <p:nvPr/>
        </p:nvSpPr>
        <p:spPr>
          <a:xfrm>
            <a:off x="1241930" y="1041242"/>
            <a:ext cx="10091087" cy="615553"/>
          </a:xfrm>
          <a:prstGeom prst="rect">
            <a:avLst/>
          </a:prstGeom>
        </p:spPr>
        <p:txBody>
          <a:bodyPr wrap="square">
            <a:spAutoFit/>
          </a:bodyPr>
          <a:lstStyle/>
          <a:p>
            <a:pPr>
              <a:buNone/>
            </a:pPr>
            <a:r>
              <a:rPr lang="it-IT" dirty="0">
                <a:solidFill>
                  <a:srgbClr val="FF0000"/>
                </a:solidFill>
              </a:rPr>
              <a:t>NELLE IPOTESI DI MANCATA PERIMETRAZIONE DEL TERRITORIO URBANIZZATO </a:t>
            </a:r>
            <a:r>
              <a:rPr lang="it-IT" sz="1600" dirty="0">
                <a:ea typeface="Arial Unicode MS" panose="020B0604020202020204" pitchFamily="34" charset="-128"/>
              </a:rPr>
              <a:t>(art. </a:t>
            </a:r>
            <a:r>
              <a:rPr lang="it-IT" sz="1600" dirty="0" smtClean="0">
                <a:ea typeface="Arial Unicode MS" panose="020B0604020202020204" pitchFamily="34" charset="-128"/>
              </a:rPr>
              <a:t>8 - </a:t>
            </a:r>
            <a:r>
              <a:rPr lang="it-IT" sz="1600" dirty="0">
                <a:ea typeface="Arial Unicode MS" panose="020B0604020202020204" pitchFamily="34" charset="-128"/>
              </a:rPr>
              <a:t>art. </a:t>
            </a:r>
            <a:r>
              <a:rPr lang="it-IT" sz="1600" dirty="0" smtClean="0">
                <a:ea typeface="Arial Unicode MS" panose="020B0604020202020204" pitchFamily="34" charset="-128"/>
              </a:rPr>
              <a:t>102</a:t>
            </a:r>
            <a:r>
              <a:rPr lang="it-IT" sz="1600" dirty="0" smtClean="0"/>
              <a:t>)</a:t>
            </a:r>
            <a:endParaRPr lang="it-IT" sz="1600" dirty="0"/>
          </a:p>
          <a:p>
            <a:pPr>
              <a:buNone/>
            </a:pPr>
            <a:endParaRPr lang="it-IT" sz="1600" u="sng" dirty="0"/>
          </a:p>
        </p:txBody>
      </p:sp>
      <p:sp>
        <p:nvSpPr>
          <p:cNvPr id="3" name="Rettangolo 2">
            <a:extLst>
              <a:ext uri="{FF2B5EF4-FFF2-40B4-BE49-F238E27FC236}">
                <a16:creationId xmlns:a16="http://schemas.microsoft.com/office/drawing/2014/main" id="{623B28A2-E96C-6E2C-FDF0-9CC27CC7B0A6}"/>
              </a:ext>
            </a:extLst>
          </p:cNvPr>
          <p:cNvSpPr/>
          <p:nvPr/>
        </p:nvSpPr>
        <p:spPr>
          <a:xfrm rot="16200000">
            <a:off x="-2073312" y="3539223"/>
            <a:ext cx="5044137" cy="584775"/>
          </a:xfrm>
          <a:prstGeom prst="rect">
            <a:avLst/>
          </a:prstGeom>
          <a:noFill/>
        </p:spPr>
        <p:txBody>
          <a:bodyPr wrap="none" lIns="91440" tIns="45720" rIns="91440" bIns="45720">
            <a:spAutoFit/>
          </a:bodyPr>
          <a:lstStyle/>
          <a:p>
            <a:pPr algn="ctr"/>
            <a:r>
              <a:rPr lang="it-IT" sz="3200" b="1" cap="none" spc="0" dirty="0">
                <a:ln w="6600">
                  <a:solidFill>
                    <a:schemeClr val="accent2"/>
                  </a:solidFill>
                  <a:prstDash val="solid"/>
                </a:ln>
                <a:solidFill>
                  <a:srgbClr val="FFFFFF"/>
                </a:solidFill>
                <a:effectLst>
                  <a:outerShdw dist="38100" dir="2700000" algn="tl" rotWithShape="0">
                    <a:schemeClr val="accent2"/>
                  </a:outerShdw>
                </a:effectLst>
              </a:rPr>
              <a:t>Penalità per inadempimento</a:t>
            </a:r>
          </a:p>
        </p:txBody>
      </p:sp>
      <p:pic>
        <p:nvPicPr>
          <p:cNvPr id="5" name="Immagine 4">
            <a:extLst>
              <a:ext uri="{FF2B5EF4-FFF2-40B4-BE49-F238E27FC236}">
                <a16:creationId xmlns:a16="http://schemas.microsoft.com/office/drawing/2014/main" id="{99849569-6E10-29FF-ECCD-D8B0A1F8579F}"/>
              </a:ext>
            </a:extLst>
          </p:cNvPr>
          <p:cNvPicPr>
            <a:picLocks noChangeAspect="1"/>
          </p:cNvPicPr>
          <p:nvPr/>
        </p:nvPicPr>
        <p:blipFill>
          <a:blip r:embed="rId2"/>
          <a:stretch>
            <a:fillRect/>
          </a:stretch>
        </p:blipFill>
        <p:spPr>
          <a:xfrm>
            <a:off x="32826" y="46685"/>
            <a:ext cx="948541" cy="1150896"/>
          </a:xfrm>
          <a:prstGeom prst="rect">
            <a:avLst/>
          </a:prstGeom>
        </p:spPr>
      </p:pic>
      <p:sp>
        <p:nvSpPr>
          <p:cNvPr id="7" name="Titolo 1">
            <a:extLst>
              <a:ext uri="{FF2B5EF4-FFF2-40B4-BE49-F238E27FC236}">
                <a16:creationId xmlns:a16="http://schemas.microsoft.com/office/drawing/2014/main" id="{14B9AA1C-3233-9B4C-B438-E3F84823DFE7}"/>
              </a:ext>
            </a:extLst>
          </p:cNvPr>
          <p:cNvSpPr txBox="1">
            <a:spLocks/>
          </p:cNvSpPr>
          <p:nvPr/>
        </p:nvSpPr>
        <p:spPr>
          <a:xfrm>
            <a:off x="2284059" y="199056"/>
            <a:ext cx="9474898" cy="783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a:latin typeface="Arial Unicode MS" pitchFamily="34" charset="-128"/>
                <a:ea typeface="Arial Unicode MS" pitchFamily="34" charset="-128"/>
                <a:cs typeface="Arial Unicode MS" pitchFamily="34" charset="-128"/>
              </a:rPr>
              <a:t>IL TITOLO II e VIII</a:t>
            </a:r>
            <a:endParaRPr lang="it-IT" sz="1600" dirty="0">
              <a:latin typeface="Arial Unicode MS" pitchFamily="34" charset="-128"/>
              <a:ea typeface="Arial Unicode MS" pitchFamily="34" charset="-128"/>
              <a:cs typeface="Arial Unicode MS" pitchFamily="34" charset="-128"/>
            </a:endParaRPr>
          </a:p>
        </p:txBody>
      </p:sp>
      <p:cxnSp>
        <p:nvCxnSpPr>
          <p:cNvPr id="4" name="Connettore 1 20">
            <a:extLst>
              <a:ext uri="{FF2B5EF4-FFF2-40B4-BE49-F238E27FC236}">
                <a16:creationId xmlns:a16="http://schemas.microsoft.com/office/drawing/2014/main" id="{42706EA5-DF18-F397-C153-C2AE8E536BB8}"/>
              </a:ext>
            </a:extLst>
          </p:cNvPr>
          <p:cNvCxnSpPr>
            <a:cxnSpLocks/>
          </p:cNvCxnSpPr>
          <p:nvPr/>
        </p:nvCxnSpPr>
        <p:spPr>
          <a:xfrm>
            <a:off x="981367" y="2779113"/>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6" name="Ovale 5">
            <a:extLst>
              <a:ext uri="{FF2B5EF4-FFF2-40B4-BE49-F238E27FC236}">
                <a16:creationId xmlns:a16="http://schemas.microsoft.com/office/drawing/2014/main" id="{DC8081D3-9574-D409-A90E-FB347E3BE9BF}"/>
              </a:ext>
            </a:extLst>
          </p:cNvPr>
          <p:cNvSpPr/>
          <p:nvPr/>
        </p:nvSpPr>
        <p:spPr>
          <a:xfrm>
            <a:off x="857183" y="265190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1 20">
            <a:extLst>
              <a:ext uri="{FF2B5EF4-FFF2-40B4-BE49-F238E27FC236}">
                <a16:creationId xmlns:a16="http://schemas.microsoft.com/office/drawing/2014/main" id="{1F7751D9-8538-BAB7-A4F5-97588AB7410E}"/>
              </a:ext>
            </a:extLst>
          </p:cNvPr>
          <p:cNvCxnSpPr>
            <a:cxnSpLocks/>
          </p:cNvCxnSpPr>
          <p:nvPr/>
        </p:nvCxnSpPr>
        <p:spPr>
          <a:xfrm>
            <a:off x="1024128" y="4202595"/>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0917B778-3A89-7D71-4508-751682941CB1}"/>
              </a:ext>
            </a:extLst>
          </p:cNvPr>
          <p:cNvSpPr/>
          <p:nvPr/>
        </p:nvSpPr>
        <p:spPr>
          <a:xfrm>
            <a:off x="899944" y="4075390"/>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8317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0D2A-8DAA-171C-EE12-CAD9EA3D4FBC}"/>
            </a:ext>
          </a:extLst>
        </p:cNvPr>
        <p:cNvGrpSpPr/>
        <p:nvPr/>
      </p:nvGrpSpPr>
      <p:grpSpPr>
        <a:xfrm>
          <a:off x="0" y="0"/>
          <a:ext cx="0" cy="0"/>
          <a:chOff x="0" y="0"/>
          <a:chExt cx="0" cy="0"/>
        </a:xfrm>
      </p:grpSpPr>
      <p:cxnSp>
        <p:nvCxnSpPr>
          <p:cNvPr id="20" name="Connettore 1 20">
            <a:extLst>
              <a:ext uri="{FF2B5EF4-FFF2-40B4-BE49-F238E27FC236}">
                <a16:creationId xmlns:a16="http://schemas.microsoft.com/office/drawing/2014/main" id="{A3C27C27-9DA5-3380-15CB-0D4806341103}"/>
              </a:ext>
            </a:extLst>
          </p:cNvPr>
          <p:cNvCxnSpPr>
            <a:cxnSpLocks/>
          </p:cNvCxnSpPr>
          <p:nvPr/>
        </p:nvCxnSpPr>
        <p:spPr>
          <a:xfrm>
            <a:off x="316903" y="4357173"/>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cxnSp>
        <p:nvCxnSpPr>
          <p:cNvPr id="16" name="Connettore 1 20">
            <a:extLst>
              <a:ext uri="{FF2B5EF4-FFF2-40B4-BE49-F238E27FC236}">
                <a16:creationId xmlns:a16="http://schemas.microsoft.com/office/drawing/2014/main" id="{8306CB4E-6360-F4C6-7097-1CE72DE6792D}"/>
              </a:ext>
            </a:extLst>
          </p:cNvPr>
          <p:cNvCxnSpPr>
            <a:cxnSpLocks/>
          </p:cNvCxnSpPr>
          <p:nvPr/>
        </p:nvCxnSpPr>
        <p:spPr>
          <a:xfrm>
            <a:off x="316903" y="3245242"/>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cxnSp>
        <p:nvCxnSpPr>
          <p:cNvPr id="8" name="Connettore 1 20">
            <a:extLst>
              <a:ext uri="{FF2B5EF4-FFF2-40B4-BE49-F238E27FC236}">
                <a16:creationId xmlns:a16="http://schemas.microsoft.com/office/drawing/2014/main" id="{8F15DEFD-06EA-7EAB-B90B-EA9E8B441CCE}"/>
              </a:ext>
            </a:extLst>
          </p:cNvPr>
          <p:cNvCxnSpPr>
            <a:cxnSpLocks/>
          </p:cNvCxnSpPr>
          <p:nvPr/>
        </p:nvCxnSpPr>
        <p:spPr>
          <a:xfrm>
            <a:off x="293729" y="2651471"/>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cxnSp>
        <p:nvCxnSpPr>
          <p:cNvPr id="4" name="Connettore 1 20">
            <a:extLst>
              <a:ext uri="{FF2B5EF4-FFF2-40B4-BE49-F238E27FC236}">
                <a16:creationId xmlns:a16="http://schemas.microsoft.com/office/drawing/2014/main" id="{1787ADF3-C070-2B9A-6AFC-BE97DF5BACE4}"/>
              </a:ext>
            </a:extLst>
          </p:cNvPr>
          <p:cNvCxnSpPr>
            <a:cxnSpLocks/>
          </p:cNvCxnSpPr>
          <p:nvPr/>
        </p:nvCxnSpPr>
        <p:spPr>
          <a:xfrm>
            <a:off x="316903" y="141212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9F96473B-BB4D-4231-CC54-5294EC0403DD}"/>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diritto 18">
            <a:extLst>
              <a:ext uri="{FF2B5EF4-FFF2-40B4-BE49-F238E27FC236}">
                <a16:creationId xmlns:a16="http://schemas.microsoft.com/office/drawing/2014/main" id="{4E68D3F7-AD6A-6E9F-48B2-8280D562A191}"/>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07078CBF-F199-380A-7F6C-37A9E6E6B84A}"/>
              </a:ext>
            </a:extLst>
          </p:cNvPr>
          <p:cNvSpPr/>
          <p:nvPr/>
        </p:nvSpPr>
        <p:spPr>
          <a:xfrm>
            <a:off x="1610449" y="1197581"/>
            <a:ext cx="9944954" cy="4708981"/>
          </a:xfrm>
          <a:prstGeom prst="rect">
            <a:avLst/>
          </a:prstGeom>
        </p:spPr>
        <p:txBody>
          <a:bodyPr wrap="square">
            <a:spAutoFit/>
          </a:bodyPr>
          <a:lstStyle/>
          <a:p>
            <a:pPr marL="342900" indent="-342900" algn="just">
              <a:buFont typeface="Arial" panose="020B0604020202020204" pitchFamily="34" charset="0"/>
              <a:buChar char="•"/>
            </a:pPr>
            <a:r>
              <a:rPr lang="it-IT" sz="2000" b="1" dirty="0"/>
              <a:t>I Comuni inadempienti, dotati di uno strumento urbanistico</a:t>
            </a:r>
            <a:r>
              <a:rPr lang="it-IT" sz="2000" dirty="0"/>
              <a:t>, possono rilasciare titoli abilitativi esclusivamente all'interno del territorio urbanizzato perimetrato. Gli interventi di cui all'articolo 58 (interventi sul patrimonio edilizio esistente sul territorio rurale) sono sempre consentiti anche al di fuori del territorio urbanizzato</a:t>
            </a:r>
            <a:r>
              <a:rPr lang="it-IT" sz="2000" dirty="0" smtClean="0"/>
              <a:t>.</a:t>
            </a:r>
            <a:r>
              <a:rPr lang="it-IT" sz="2000" dirty="0">
                <a:ea typeface="Arial Unicode MS" panose="020B0604020202020204" pitchFamily="34" charset="-128"/>
              </a:rPr>
              <a:t> </a:t>
            </a:r>
            <a:r>
              <a:rPr lang="it-IT" sz="1400" dirty="0">
                <a:ea typeface="Arial Unicode MS" panose="020B0604020202020204" pitchFamily="34" charset="-128"/>
              </a:rPr>
              <a:t>art. 8, comma 8 </a:t>
            </a:r>
            <a:endParaRPr lang="it-IT" sz="1400" dirty="0"/>
          </a:p>
          <a:p>
            <a:pPr marL="342900" indent="-342900" algn="just">
              <a:buFont typeface="Arial" panose="020B0604020202020204" pitchFamily="34" charset="0"/>
              <a:buChar char="•"/>
            </a:pPr>
            <a:r>
              <a:rPr lang="it-IT" sz="2000" b="1" dirty="0"/>
              <a:t>Solo nei confronti dei Comuni con popolazione superiore ai 1500 abitanti</a:t>
            </a:r>
            <a:r>
              <a:rPr lang="it-IT" sz="2000" dirty="0"/>
              <a:t>, la Regione esercita il potere sostitutivo attraverso la nomina di un commissario ad acta. </a:t>
            </a:r>
            <a:r>
              <a:rPr lang="it-IT" sz="1400" dirty="0">
                <a:ea typeface="Arial Unicode MS" panose="020B0604020202020204" pitchFamily="34" charset="-128"/>
              </a:rPr>
              <a:t>art. 102</a:t>
            </a:r>
            <a:r>
              <a:rPr lang="it-IT" sz="1400" dirty="0"/>
              <a:t>, comma </a:t>
            </a:r>
            <a:r>
              <a:rPr lang="it-IT" sz="1400" dirty="0" smtClean="0"/>
              <a:t>1</a:t>
            </a:r>
            <a:endParaRPr lang="it-IT" sz="2000" dirty="0"/>
          </a:p>
          <a:p>
            <a:pPr marL="342900" indent="-342900" algn="just">
              <a:buFont typeface="Arial" panose="020B0604020202020204" pitchFamily="34" charset="0"/>
              <a:buChar char="•"/>
            </a:pPr>
            <a:r>
              <a:rPr lang="it-IT" sz="2000" b="1" dirty="0"/>
              <a:t>I comuni applicano gli incentivi di cui alla L.R. 49/2012 e la L.R. 16/2023 nei limiti di recepimento </a:t>
            </a:r>
            <a:r>
              <a:rPr lang="it-IT" sz="2000" dirty="0"/>
              <a:t>stabiliti dal Comune (l’art. 108, comma 2, dispone l’abrogazione della </a:t>
            </a:r>
            <a:r>
              <a:rPr lang="it-IT" sz="2000" dirty="0" err="1"/>
              <a:t>l.r</a:t>
            </a:r>
            <a:r>
              <a:rPr lang="it-IT" sz="2000" dirty="0"/>
              <a:t>. 49/2012 e degli art.li 1-2-3-4-5-6 e 13 della </a:t>
            </a:r>
            <a:r>
              <a:rPr lang="it-IT" sz="2000" dirty="0" err="1"/>
              <a:t>l.r</a:t>
            </a:r>
            <a:r>
              <a:rPr lang="it-IT" sz="2000" dirty="0"/>
              <a:t>. 16/2023 a decorrere dal </a:t>
            </a:r>
            <a:r>
              <a:rPr lang="it-IT" sz="2000" dirty="0">
                <a:solidFill>
                  <a:schemeClr val="accent6">
                    <a:lumMod val="75000"/>
                  </a:schemeClr>
                </a:solidFill>
              </a:rPr>
              <a:t>primo gennaio 2028 </a:t>
            </a:r>
            <a:r>
              <a:rPr lang="it-IT" sz="1400" dirty="0" err="1"/>
              <a:t>mod</a:t>
            </a:r>
            <a:r>
              <a:rPr lang="it-IT" sz="1400" dirty="0"/>
              <a:t>. seduta consiliare del 30.01.24</a:t>
            </a:r>
            <a:endParaRPr lang="it-IT" sz="1400" dirty="0">
              <a:solidFill>
                <a:schemeClr val="accent6">
                  <a:lumMod val="75000"/>
                </a:schemeClr>
              </a:solidFill>
            </a:endParaRPr>
          </a:p>
          <a:p>
            <a:pPr marL="342900" indent="-342900" algn="just">
              <a:buFont typeface="Arial" panose="020B0604020202020204" pitchFamily="34" charset="0"/>
              <a:buChar char="•"/>
            </a:pPr>
            <a:r>
              <a:rPr lang="it-IT" sz="2000" b="1" dirty="0"/>
              <a:t>Non accedono all’incremento del 3 per cento massimo </a:t>
            </a:r>
            <a:r>
              <a:rPr lang="it-IT" sz="2000" dirty="0"/>
              <a:t>che non è stato utilizzato nel diverso ambito della perimetrazione del territorio urbanizzato.</a:t>
            </a:r>
          </a:p>
          <a:p>
            <a:pPr marL="342900" indent="-342900" algn="just">
              <a:buFont typeface="Arial" panose="020B0604020202020204" pitchFamily="34" charset="0"/>
              <a:buChar char="•"/>
            </a:pPr>
            <a:r>
              <a:rPr lang="it-IT" sz="2000" b="1" dirty="0"/>
              <a:t>I Comuni applicano le disposizioni del territorio rurale </a:t>
            </a:r>
            <a:r>
              <a:rPr lang="it-IT" sz="2000" dirty="0"/>
              <a:t>di cui alla </a:t>
            </a:r>
            <a:r>
              <a:rPr lang="it-IT" sz="2000" dirty="0" err="1"/>
              <a:t>l.r</a:t>
            </a:r>
            <a:r>
              <a:rPr lang="it-IT" sz="2000" dirty="0"/>
              <a:t>. 58/2023 nelle aree agricole individuate dalla pianificazione vigente e comunque nelle aree esterne al territorio urbanizzato. </a:t>
            </a:r>
            <a:r>
              <a:rPr lang="it-IT" sz="1400" dirty="0"/>
              <a:t>Art 57 comma 4</a:t>
            </a:r>
          </a:p>
        </p:txBody>
      </p:sp>
      <p:sp>
        <p:nvSpPr>
          <p:cNvPr id="3" name="Rettangolo 2">
            <a:extLst>
              <a:ext uri="{FF2B5EF4-FFF2-40B4-BE49-F238E27FC236}">
                <a16:creationId xmlns:a16="http://schemas.microsoft.com/office/drawing/2014/main" id="{AD26A7D2-B832-49E4-4674-DCC8B8F3E1C3}"/>
              </a:ext>
            </a:extLst>
          </p:cNvPr>
          <p:cNvSpPr/>
          <p:nvPr/>
        </p:nvSpPr>
        <p:spPr>
          <a:xfrm rot="16200000">
            <a:off x="-2073312" y="3539223"/>
            <a:ext cx="5044137" cy="584775"/>
          </a:xfrm>
          <a:prstGeom prst="rect">
            <a:avLst/>
          </a:prstGeom>
          <a:noFill/>
        </p:spPr>
        <p:txBody>
          <a:bodyPr wrap="none" lIns="91440" tIns="45720" rIns="91440" bIns="45720">
            <a:spAutoFit/>
          </a:bodyPr>
          <a:lstStyle/>
          <a:p>
            <a:pPr algn="ctr"/>
            <a:r>
              <a:rPr lang="it-IT" sz="3200" b="1" cap="none" spc="0" dirty="0">
                <a:ln w="6600">
                  <a:solidFill>
                    <a:schemeClr val="accent2"/>
                  </a:solidFill>
                  <a:prstDash val="solid"/>
                </a:ln>
                <a:solidFill>
                  <a:srgbClr val="FFFFFF"/>
                </a:solidFill>
                <a:effectLst>
                  <a:outerShdw dist="38100" dir="2700000" algn="tl" rotWithShape="0">
                    <a:schemeClr val="accent2"/>
                  </a:outerShdw>
                </a:effectLst>
              </a:rPr>
              <a:t>Penalità per inadempimento</a:t>
            </a:r>
          </a:p>
        </p:txBody>
      </p:sp>
      <p:pic>
        <p:nvPicPr>
          <p:cNvPr id="5" name="Immagine 4">
            <a:extLst>
              <a:ext uri="{FF2B5EF4-FFF2-40B4-BE49-F238E27FC236}">
                <a16:creationId xmlns:a16="http://schemas.microsoft.com/office/drawing/2014/main" id="{9DD95EA1-1DAB-6B1F-DE63-A97B5E4A1E8D}"/>
              </a:ext>
            </a:extLst>
          </p:cNvPr>
          <p:cNvPicPr>
            <a:picLocks noChangeAspect="1"/>
          </p:cNvPicPr>
          <p:nvPr/>
        </p:nvPicPr>
        <p:blipFill>
          <a:blip r:embed="rId2"/>
          <a:stretch>
            <a:fillRect/>
          </a:stretch>
        </p:blipFill>
        <p:spPr>
          <a:xfrm>
            <a:off x="32826" y="46685"/>
            <a:ext cx="948541" cy="1150896"/>
          </a:xfrm>
          <a:prstGeom prst="rect">
            <a:avLst/>
          </a:prstGeom>
        </p:spPr>
      </p:pic>
      <p:sp>
        <p:nvSpPr>
          <p:cNvPr id="7" name="Titolo 1">
            <a:extLst>
              <a:ext uri="{FF2B5EF4-FFF2-40B4-BE49-F238E27FC236}">
                <a16:creationId xmlns:a16="http://schemas.microsoft.com/office/drawing/2014/main" id="{BBDAA6A4-6F1A-C868-6BBE-41440316B6EB}"/>
              </a:ext>
            </a:extLst>
          </p:cNvPr>
          <p:cNvSpPr txBox="1">
            <a:spLocks/>
          </p:cNvSpPr>
          <p:nvPr/>
        </p:nvSpPr>
        <p:spPr>
          <a:xfrm>
            <a:off x="2284059" y="199056"/>
            <a:ext cx="9474898" cy="783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a:latin typeface="Arial Unicode MS" pitchFamily="34" charset="-128"/>
                <a:ea typeface="Arial Unicode MS" pitchFamily="34" charset="-128"/>
                <a:cs typeface="Arial Unicode MS" pitchFamily="34" charset="-128"/>
              </a:rPr>
              <a:t>IL TITOLO II e VIII</a:t>
            </a:r>
            <a:endParaRPr lang="it-IT" sz="1600" dirty="0">
              <a:latin typeface="Arial Unicode MS" pitchFamily="34" charset="-128"/>
              <a:ea typeface="Arial Unicode MS" pitchFamily="34" charset="-128"/>
              <a:cs typeface="Arial Unicode MS" pitchFamily="34" charset="-128"/>
            </a:endParaRPr>
          </a:p>
        </p:txBody>
      </p:sp>
      <p:sp>
        <p:nvSpPr>
          <p:cNvPr id="2" name="Rettangolo 1">
            <a:extLst>
              <a:ext uri="{FF2B5EF4-FFF2-40B4-BE49-F238E27FC236}">
                <a16:creationId xmlns:a16="http://schemas.microsoft.com/office/drawing/2014/main" id="{0A3C923A-A2C7-9046-3E76-17B413EB82A3}"/>
              </a:ext>
            </a:extLst>
          </p:cNvPr>
          <p:cNvSpPr/>
          <p:nvPr/>
        </p:nvSpPr>
        <p:spPr>
          <a:xfrm>
            <a:off x="1260762" y="837937"/>
            <a:ext cx="10091087" cy="369332"/>
          </a:xfrm>
          <a:prstGeom prst="rect">
            <a:avLst/>
          </a:prstGeom>
        </p:spPr>
        <p:txBody>
          <a:bodyPr wrap="square">
            <a:spAutoFit/>
          </a:bodyPr>
          <a:lstStyle/>
          <a:p>
            <a:pPr>
              <a:buNone/>
            </a:pPr>
            <a:r>
              <a:rPr lang="it-IT" dirty="0">
                <a:solidFill>
                  <a:srgbClr val="FF0000"/>
                </a:solidFill>
              </a:rPr>
              <a:t>NELLE IPOTESI DI MANCATA APPROVAZIONE DEL PUC </a:t>
            </a:r>
            <a:r>
              <a:rPr lang="it-IT" sz="1600" dirty="0">
                <a:ea typeface="Arial Unicode MS" panose="020B0604020202020204" pitchFamily="34" charset="-128"/>
              </a:rPr>
              <a:t>(art. </a:t>
            </a:r>
            <a:r>
              <a:rPr lang="it-IT" sz="1600" dirty="0" smtClean="0">
                <a:ea typeface="Arial Unicode MS" panose="020B0604020202020204" pitchFamily="34" charset="-128"/>
              </a:rPr>
              <a:t>8 - </a:t>
            </a:r>
            <a:r>
              <a:rPr lang="it-IT" sz="1600" dirty="0">
                <a:ea typeface="Arial Unicode MS" panose="020B0604020202020204" pitchFamily="34" charset="-128"/>
              </a:rPr>
              <a:t>art. </a:t>
            </a:r>
            <a:r>
              <a:rPr lang="it-IT" sz="1600" dirty="0" smtClean="0">
                <a:ea typeface="Arial Unicode MS" panose="020B0604020202020204" pitchFamily="34" charset="-128"/>
              </a:rPr>
              <a:t>102</a:t>
            </a:r>
            <a:r>
              <a:rPr lang="it-IT" sz="1600" dirty="0" smtClean="0"/>
              <a:t>)</a:t>
            </a:r>
            <a:endParaRPr lang="it-IT" sz="1600" u="sng" dirty="0"/>
          </a:p>
        </p:txBody>
      </p:sp>
      <p:sp>
        <p:nvSpPr>
          <p:cNvPr id="6" name="Ovale 5">
            <a:extLst>
              <a:ext uri="{FF2B5EF4-FFF2-40B4-BE49-F238E27FC236}">
                <a16:creationId xmlns:a16="http://schemas.microsoft.com/office/drawing/2014/main" id="{1462C082-EEE6-A508-B731-AEE79CC0B706}"/>
              </a:ext>
            </a:extLst>
          </p:cNvPr>
          <p:cNvSpPr/>
          <p:nvPr/>
        </p:nvSpPr>
        <p:spPr>
          <a:xfrm>
            <a:off x="810668" y="1291105"/>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FE4806D0-4856-E8F5-B768-735015B84319}"/>
              </a:ext>
            </a:extLst>
          </p:cNvPr>
          <p:cNvSpPr/>
          <p:nvPr/>
        </p:nvSpPr>
        <p:spPr>
          <a:xfrm>
            <a:off x="787494" y="2530447"/>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DF3961DD-6DD9-D43F-D345-65B282613A11}"/>
              </a:ext>
            </a:extLst>
          </p:cNvPr>
          <p:cNvSpPr/>
          <p:nvPr/>
        </p:nvSpPr>
        <p:spPr>
          <a:xfrm>
            <a:off x="810668" y="312421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C97BF977-30F2-DC7B-8AAD-6102B5A6BEA5}"/>
              </a:ext>
            </a:extLst>
          </p:cNvPr>
          <p:cNvSpPr/>
          <p:nvPr/>
        </p:nvSpPr>
        <p:spPr>
          <a:xfrm>
            <a:off x="810668" y="4227836"/>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EB932D6C-3B26-F087-A61E-E8F9216ADD48}"/>
              </a:ext>
            </a:extLst>
          </p:cNvPr>
          <p:cNvSpPr/>
          <p:nvPr/>
        </p:nvSpPr>
        <p:spPr>
          <a:xfrm>
            <a:off x="1432017" y="5861027"/>
            <a:ext cx="10006296" cy="707886"/>
          </a:xfrm>
          <a:prstGeom prst="rect">
            <a:avLst/>
          </a:prstGeom>
        </p:spPr>
        <p:txBody>
          <a:bodyPr wrap="square">
            <a:spAutoFit/>
          </a:bodyPr>
          <a:lstStyle/>
          <a:p>
            <a:pPr algn="just">
              <a:buNone/>
            </a:pPr>
            <a:r>
              <a:rPr lang="it-IT" sz="2000" dirty="0">
                <a:solidFill>
                  <a:srgbClr val="FF0000"/>
                </a:solidFill>
                <a:ea typeface="Arial Unicode MS" panose="020B0604020202020204" pitchFamily="34" charset="-128"/>
              </a:rPr>
              <a:t>I Comuni non dotati di strumento urbanistico possono rilasciare titoli abilitativi esclusivamente nei limiti di quanto previsto dall’art. 9 del </a:t>
            </a:r>
            <a:r>
              <a:rPr lang="it-IT" sz="2000" dirty="0" err="1">
                <a:solidFill>
                  <a:srgbClr val="FF0000"/>
                </a:solidFill>
                <a:ea typeface="Arial Unicode MS" panose="020B0604020202020204" pitchFamily="34" charset="-128"/>
              </a:rPr>
              <a:t>dpr</a:t>
            </a:r>
            <a:r>
              <a:rPr lang="it-IT" sz="2000" dirty="0">
                <a:solidFill>
                  <a:srgbClr val="FF0000"/>
                </a:solidFill>
                <a:ea typeface="Arial Unicode MS" panose="020B0604020202020204" pitchFamily="34" charset="-128"/>
              </a:rPr>
              <a:t> </a:t>
            </a:r>
            <a:r>
              <a:rPr lang="it-IT" sz="2000" dirty="0" smtClean="0">
                <a:solidFill>
                  <a:srgbClr val="FF0000"/>
                </a:solidFill>
                <a:ea typeface="Arial Unicode MS" panose="020B0604020202020204" pitchFamily="34" charset="-128"/>
              </a:rPr>
              <a:t>380/2001</a:t>
            </a:r>
            <a:endParaRPr lang="it-IT" sz="2000" u="sng" dirty="0">
              <a:highlight>
                <a:srgbClr val="FFFF00"/>
              </a:highlight>
            </a:endParaRPr>
          </a:p>
        </p:txBody>
      </p:sp>
      <p:cxnSp>
        <p:nvCxnSpPr>
          <p:cNvPr id="23" name="Connettore 1 20">
            <a:extLst>
              <a:ext uri="{FF2B5EF4-FFF2-40B4-BE49-F238E27FC236}">
                <a16:creationId xmlns:a16="http://schemas.microsoft.com/office/drawing/2014/main" id="{2A35FFD8-491B-3DC0-6B80-1296A1780B41}"/>
              </a:ext>
            </a:extLst>
          </p:cNvPr>
          <p:cNvCxnSpPr>
            <a:cxnSpLocks/>
          </p:cNvCxnSpPr>
          <p:nvPr/>
        </p:nvCxnSpPr>
        <p:spPr>
          <a:xfrm>
            <a:off x="316903" y="4965123"/>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5" name="Ovale 24">
            <a:extLst>
              <a:ext uri="{FF2B5EF4-FFF2-40B4-BE49-F238E27FC236}">
                <a16:creationId xmlns:a16="http://schemas.microsoft.com/office/drawing/2014/main" id="{1C453DDD-DC59-51E7-ED3C-B2EE126843A3}"/>
              </a:ext>
            </a:extLst>
          </p:cNvPr>
          <p:cNvSpPr/>
          <p:nvPr/>
        </p:nvSpPr>
        <p:spPr>
          <a:xfrm>
            <a:off x="810668" y="485241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2377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AAEA5-7A6B-9D9B-E06C-3CFF40C3BD28}"/>
            </a:ext>
          </a:extLst>
        </p:cNvPr>
        <p:cNvGrpSpPr/>
        <p:nvPr/>
      </p:nvGrpSpPr>
      <p:grpSpPr>
        <a:xfrm>
          <a:off x="0" y="0"/>
          <a:ext cx="0" cy="0"/>
          <a:chOff x="0" y="0"/>
          <a:chExt cx="0" cy="0"/>
        </a:xfrm>
      </p:grpSpPr>
      <p:cxnSp>
        <p:nvCxnSpPr>
          <p:cNvPr id="2" name="Connettore 1 20">
            <a:extLst>
              <a:ext uri="{FF2B5EF4-FFF2-40B4-BE49-F238E27FC236}">
                <a16:creationId xmlns:a16="http://schemas.microsoft.com/office/drawing/2014/main" id="{3B2DEBFB-4E5A-B4F3-CF2D-E41C0B7F2A09}"/>
              </a:ext>
            </a:extLst>
          </p:cNvPr>
          <p:cNvCxnSpPr>
            <a:cxnSpLocks/>
          </p:cNvCxnSpPr>
          <p:nvPr/>
        </p:nvCxnSpPr>
        <p:spPr>
          <a:xfrm>
            <a:off x="316903" y="1617867"/>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0A1734AB-894A-C892-6071-B7EB64485630}"/>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diritto 18">
            <a:extLst>
              <a:ext uri="{FF2B5EF4-FFF2-40B4-BE49-F238E27FC236}">
                <a16:creationId xmlns:a16="http://schemas.microsoft.com/office/drawing/2014/main" id="{9096E592-EB79-AE6A-B3D0-8A30279B40FF}"/>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88B18781-EA25-CB66-3CFC-0E3F806754D7}"/>
              </a:ext>
            </a:extLst>
          </p:cNvPr>
          <p:cNvPicPr>
            <a:picLocks noChangeAspect="1"/>
          </p:cNvPicPr>
          <p:nvPr/>
        </p:nvPicPr>
        <p:blipFill>
          <a:blip r:embed="rId2"/>
          <a:stretch>
            <a:fillRect/>
          </a:stretch>
        </p:blipFill>
        <p:spPr>
          <a:xfrm>
            <a:off x="32826" y="46685"/>
            <a:ext cx="948541" cy="1150896"/>
          </a:xfrm>
          <a:prstGeom prst="rect">
            <a:avLst/>
          </a:prstGeom>
        </p:spPr>
      </p:pic>
      <p:sp>
        <p:nvSpPr>
          <p:cNvPr id="7" name="Titolo 1">
            <a:extLst>
              <a:ext uri="{FF2B5EF4-FFF2-40B4-BE49-F238E27FC236}">
                <a16:creationId xmlns:a16="http://schemas.microsoft.com/office/drawing/2014/main" id="{D5A9E37D-F21C-4348-F455-778965BFB39D}"/>
              </a:ext>
            </a:extLst>
          </p:cNvPr>
          <p:cNvSpPr txBox="1">
            <a:spLocks/>
          </p:cNvSpPr>
          <p:nvPr/>
        </p:nvSpPr>
        <p:spPr>
          <a:xfrm>
            <a:off x="1830693" y="1197581"/>
            <a:ext cx="9754293" cy="899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latin typeface="Arial Unicode MS" pitchFamily="34" charset="-128"/>
                <a:ea typeface="Arial Unicode MS" pitchFamily="34" charset="-128"/>
                <a:cs typeface="Arial Unicode MS" pitchFamily="34" charset="-128"/>
              </a:rPr>
              <a:t>REGIME TRANSITORIO</a:t>
            </a:r>
          </a:p>
        </p:txBody>
      </p:sp>
      <p:sp>
        <p:nvSpPr>
          <p:cNvPr id="4" name="Ovale 3">
            <a:extLst>
              <a:ext uri="{FF2B5EF4-FFF2-40B4-BE49-F238E27FC236}">
                <a16:creationId xmlns:a16="http://schemas.microsoft.com/office/drawing/2014/main" id="{62D35B28-A5E8-5118-390D-A7BA05F85E95}"/>
              </a:ext>
            </a:extLst>
          </p:cNvPr>
          <p:cNvSpPr/>
          <p:nvPr/>
        </p:nvSpPr>
        <p:spPr>
          <a:xfrm>
            <a:off x="839265" y="1487423"/>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7780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0" name="Connettore diritto 19">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1 22">
            <a:extLst>
              <a:ext uri="{FF2B5EF4-FFF2-40B4-BE49-F238E27FC236}">
                <a16:creationId xmlns:a16="http://schemas.microsoft.com/office/drawing/2014/main" id="{74B33781-B76D-D40E-C6CC-80A12EE332CC}"/>
              </a:ext>
            </a:extLst>
          </p:cNvPr>
          <p:cNvCxnSpPr>
            <a:cxnSpLocks/>
          </p:cNvCxnSpPr>
          <p:nvPr/>
        </p:nvCxnSpPr>
        <p:spPr>
          <a:xfrm>
            <a:off x="980022" y="5802897"/>
            <a:ext cx="4080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6DBEFDEB-527A-41EF-B6BE-4527985F573B}"/>
              </a:ext>
            </a:extLst>
          </p:cNvPr>
          <p:cNvSpPr/>
          <p:nvPr/>
        </p:nvSpPr>
        <p:spPr>
          <a:xfrm>
            <a:off x="849342" y="1562119"/>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528B936D-4AC7-4C0A-9FA1-80C8B12DDDAE}"/>
              </a:ext>
            </a:extLst>
          </p:cNvPr>
          <p:cNvSpPr/>
          <p:nvPr/>
        </p:nvSpPr>
        <p:spPr>
          <a:xfrm>
            <a:off x="836255" y="403620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a:extLst>
              <a:ext uri="{FF2B5EF4-FFF2-40B4-BE49-F238E27FC236}">
                <a16:creationId xmlns:a16="http://schemas.microsoft.com/office/drawing/2014/main" id="{579513CF-2430-0242-9C7D-438335F8834C}"/>
              </a:ext>
            </a:extLst>
          </p:cNvPr>
          <p:cNvCxnSpPr>
            <a:cxnSpLocks/>
          </p:cNvCxnSpPr>
          <p:nvPr/>
        </p:nvCxnSpPr>
        <p:spPr>
          <a:xfrm>
            <a:off x="1118134" y="1695011"/>
            <a:ext cx="3115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85A7D7FB-DE1E-3041-B438-BE42C14CA0EC}"/>
              </a:ext>
            </a:extLst>
          </p:cNvPr>
          <p:cNvCxnSpPr>
            <a:cxnSpLocks/>
          </p:cNvCxnSpPr>
          <p:nvPr/>
        </p:nvCxnSpPr>
        <p:spPr>
          <a:xfrm flipV="1">
            <a:off x="1076944" y="2518610"/>
            <a:ext cx="311594"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68C374C8-B43A-DD15-4255-AE20B3CFB94B}"/>
              </a:ext>
            </a:extLst>
          </p:cNvPr>
          <p:cNvPicPr>
            <a:picLocks noChangeAspect="1"/>
          </p:cNvPicPr>
          <p:nvPr/>
        </p:nvPicPr>
        <p:blipFill>
          <a:blip r:embed="rId2"/>
          <a:stretch>
            <a:fillRect/>
          </a:stretch>
        </p:blipFill>
        <p:spPr>
          <a:xfrm>
            <a:off x="32826" y="46685"/>
            <a:ext cx="948541" cy="1150896"/>
          </a:xfrm>
          <a:prstGeom prst="rect">
            <a:avLst/>
          </a:prstGeom>
        </p:spPr>
      </p:pic>
      <p:sp>
        <p:nvSpPr>
          <p:cNvPr id="8" name="Rettangolo 7">
            <a:extLst>
              <a:ext uri="{FF2B5EF4-FFF2-40B4-BE49-F238E27FC236}">
                <a16:creationId xmlns:a16="http://schemas.microsoft.com/office/drawing/2014/main" id="{C90D863C-742A-05B1-EB83-193784F0E621}"/>
              </a:ext>
            </a:extLst>
          </p:cNvPr>
          <p:cNvSpPr/>
          <p:nvPr/>
        </p:nvSpPr>
        <p:spPr>
          <a:xfrm>
            <a:off x="1429728" y="1233596"/>
            <a:ext cx="9771718" cy="5355312"/>
          </a:xfrm>
          <a:prstGeom prst="rect">
            <a:avLst/>
          </a:prstGeom>
        </p:spPr>
        <p:txBody>
          <a:bodyPr wrap="square">
            <a:spAutoFit/>
          </a:bodyPr>
          <a:lstStyle/>
          <a:p>
            <a:pPr marL="342900" indent="-342900" algn="just">
              <a:buFont typeface="+mj-lt"/>
              <a:buAutoNum type="arabicPeriod"/>
            </a:pPr>
            <a:endParaRPr lang="it-IT" dirty="0">
              <a:ea typeface="Arial Unicode MS" panose="020B0604020202020204" pitchFamily="34" charset="-128"/>
            </a:endParaRPr>
          </a:p>
          <a:p>
            <a:pPr marL="342900" indent="-342900" algn="just">
              <a:buFont typeface="Arial" panose="020B0604020202020204" pitchFamily="34" charset="0"/>
              <a:buChar char="•"/>
            </a:pPr>
            <a:r>
              <a:rPr lang="it-IT" dirty="0">
                <a:ea typeface="Arial Unicode MS" panose="020B0604020202020204" pitchFamily="34" charset="-128"/>
              </a:rPr>
              <a:t>Fino alla perimetrazione del territorio urbanizzato e comunque fino alla scadenza del termine previsto (fino al 21 giugno 2025) </a:t>
            </a:r>
            <a:r>
              <a:rPr lang="it-IT" b="1" dirty="0">
                <a:ea typeface="Arial Unicode MS" panose="020B0604020202020204" pitchFamily="34" charset="-128"/>
              </a:rPr>
              <a:t>continuano a trovare applicazione il regime giuridico previgente </a:t>
            </a:r>
            <a:r>
              <a:rPr lang="it-IT" dirty="0">
                <a:ea typeface="Arial Unicode MS" panose="020B0604020202020204" pitchFamily="34" charset="-128"/>
              </a:rPr>
              <a:t>alla </a:t>
            </a:r>
            <a:r>
              <a:rPr lang="it-IT" dirty="0" err="1">
                <a:ea typeface="Arial Unicode MS" panose="020B0604020202020204" pitchFamily="34" charset="-128"/>
              </a:rPr>
              <a:t>l.r</a:t>
            </a:r>
            <a:r>
              <a:rPr lang="it-IT" dirty="0">
                <a:ea typeface="Arial Unicode MS" panose="020B0604020202020204" pitchFamily="34" charset="-128"/>
              </a:rPr>
              <a:t>. 58/2023 </a:t>
            </a:r>
            <a:r>
              <a:rPr lang="it-IT" b="1" dirty="0">
                <a:ea typeface="Arial Unicode MS" panose="020B0604020202020204" pitchFamily="34" charset="-128"/>
              </a:rPr>
              <a:t>e le prescrizione degli strumenti urbanistici comunali vigenti</a:t>
            </a:r>
            <a:r>
              <a:rPr lang="it-IT" dirty="0">
                <a:ea typeface="Arial Unicode MS" panose="020B0604020202020204" pitchFamily="34" charset="-128"/>
              </a:rPr>
              <a:t>.</a:t>
            </a:r>
            <a:r>
              <a:rPr lang="it-IT" dirty="0"/>
              <a:t> art. 100 comma 2</a:t>
            </a:r>
            <a:endParaRPr lang="it-IT" dirty="0">
              <a:ea typeface="Arial Unicode MS" panose="020B0604020202020204" pitchFamily="34" charset="-128"/>
            </a:endParaRPr>
          </a:p>
          <a:p>
            <a:pPr marL="342900" indent="-342900" algn="just">
              <a:buFont typeface="Arial" panose="020B0604020202020204" pitchFamily="34" charset="0"/>
              <a:buChar char="•"/>
            </a:pPr>
            <a:r>
              <a:rPr lang="it-IT" dirty="0">
                <a:ea typeface="Arial Unicode MS" panose="020B0604020202020204" pitchFamily="34" charset="-128"/>
              </a:rPr>
              <a:t>I Comuni che alla data di entrata in vigore della presente legge hanno in itinere un procedimento di adozione e/o approvazione del PRG o sue varianti, </a:t>
            </a:r>
            <a:r>
              <a:rPr lang="it-IT" b="1" dirty="0">
                <a:ea typeface="Arial Unicode MS" panose="020B0604020202020204" pitchFamily="34" charset="-128"/>
              </a:rPr>
              <a:t>possono concludere la fase di approvazione dei medesimi piani fino alla perimetrazione e comunque entro il termine di 18 mesi </a:t>
            </a:r>
            <a:r>
              <a:rPr lang="it-IT" dirty="0">
                <a:ea typeface="Arial Unicode MS" panose="020B0604020202020204" pitchFamily="34" charset="-128"/>
              </a:rPr>
              <a:t>dall’entrata in vigore della </a:t>
            </a:r>
            <a:r>
              <a:rPr lang="it-IT" dirty="0" err="1">
                <a:ea typeface="Arial Unicode MS" panose="020B0604020202020204" pitchFamily="34" charset="-128"/>
              </a:rPr>
              <a:t>l.r</a:t>
            </a:r>
            <a:r>
              <a:rPr lang="it-IT" dirty="0">
                <a:ea typeface="Arial Unicode MS" panose="020B0604020202020204" pitchFamily="34" charset="-128"/>
              </a:rPr>
              <a:t>. 58/2023 (fino al 21 giugno 2025), </a:t>
            </a:r>
            <a:r>
              <a:rPr lang="it-IT" b="1" dirty="0">
                <a:ea typeface="Arial Unicode MS" panose="020B0604020202020204" pitchFamily="34" charset="-128"/>
              </a:rPr>
              <a:t>nel rispetto della previgente normativa</a:t>
            </a:r>
            <a:r>
              <a:rPr lang="it-IT" dirty="0">
                <a:ea typeface="Arial Unicode MS" panose="020B0604020202020204" pitchFamily="34" charset="-128"/>
              </a:rPr>
              <a:t>. </a:t>
            </a:r>
            <a:r>
              <a:rPr lang="it-IT" b="1" dirty="0">
                <a:ea typeface="Arial Unicode MS" panose="020B0604020202020204" pitchFamily="34" charset="-128"/>
              </a:rPr>
              <a:t>Il procedimento si intende iniziato in presenza di un atto di indirizzo del competente organo comunale. </a:t>
            </a:r>
            <a:r>
              <a:rPr lang="it-IT" dirty="0"/>
              <a:t>art. 100 comma 7</a:t>
            </a:r>
            <a:endParaRPr lang="it-IT" b="1" dirty="0">
              <a:ea typeface="Arial Unicode MS" panose="020B0604020202020204" pitchFamily="34" charset="-128"/>
            </a:endParaRPr>
          </a:p>
          <a:p>
            <a:pPr marL="342900" indent="-342900" algn="just">
              <a:buFont typeface="Arial" panose="020B0604020202020204" pitchFamily="34" charset="0"/>
              <a:buChar char="•"/>
            </a:pPr>
            <a:r>
              <a:rPr lang="it-IT" dirty="0">
                <a:ea typeface="Arial Unicode MS" panose="020B0604020202020204" pitchFamily="34" charset="-128"/>
              </a:rPr>
              <a:t>I procedimenti di adozione e di approvazione dei piani attuativi comunali di iniziativa pubblica o privata, anche successivi all’entrata in vigore della </a:t>
            </a:r>
            <a:r>
              <a:rPr lang="it-IT" dirty="0" err="1">
                <a:ea typeface="Arial Unicode MS" panose="020B0604020202020204" pitchFamily="34" charset="-128"/>
              </a:rPr>
              <a:t>l.r</a:t>
            </a:r>
            <a:r>
              <a:rPr lang="it-IT" dirty="0">
                <a:ea typeface="Arial Unicode MS" panose="020B0604020202020204" pitchFamily="34" charset="-128"/>
              </a:rPr>
              <a:t>. 58/2023, sono conclusi secondo il regime giuridico regionale previgente e in conformità agli strumenti urbanistici vigenti solo se l’atto di approvazione definitiva del piano interviene entro la data di perimetrazione del territorio urbanizzato e, comunque, </a:t>
            </a:r>
            <a:r>
              <a:rPr lang="it-IT" b="1" dirty="0">
                <a:ea typeface="Arial Unicode MS" panose="020B0604020202020204" pitchFamily="34" charset="-128"/>
              </a:rPr>
              <a:t>entro il termine di 18 mesi </a:t>
            </a:r>
            <a:r>
              <a:rPr lang="it-IT" dirty="0">
                <a:ea typeface="Arial Unicode MS" panose="020B0604020202020204" pitchFamily="34" charset="-128"/>
              </a:rPr>
              <a:t>dall’entrata in vigore della </a:t>
            </a:r>
            <a:r>
              <a:rPr lang="it-IT" dirty="0" err="1">
                <a:ea typeface="Arial Unicode MS" panose="020B0604020202020204" pitchFamily="34" charset="-128"/>
              </a:rPr>
              <a:t>l.r</a:t>
            </a:r>
            <a:r>
              <a:rPr lang="it-IT" dirty="0">
                <a:ea typeface="Arial Unicode MS" panose="020B0604020202020204" pitchFamily="34" charset="-128"/>
              </a:rPr>
              <a:t>. 58/2023 (fino al 21 giugno 2025).</a:t>
            </a:r>
            <a:r>
              <a:rPr lang="it-IT" dirty="0"/>
              <a:t> art. 100 comma 8</a:t>
            </a:r>
            <a:endParaRPr lang="it-IT" dirty="0">
              <a:ea typeface="Arial Unicode MS" panose="020B0604020202020204" pitchFamily="34" charset="-128"/>
            </a:endParaRPr>
          </a:p>
          <a:p>
            <a:pPr marL="342900" indent="-342900" algn="just">
              <a:buFont typeface="Arial" panose="020B0604020202020204" pitchFamily="34" charset="0"/>
              <a:buChar char="•"/>
            </a:pPr>
            <a:r>
              <a:rPr lang="it-IT" b="1" dirty="0">
                <a:ea typeface="Arial Unicode MS" panose="020B0604020202020204" pitchFamily="34" charset="-128"/>
              </a:rPr>
              <a:t>I procedimenti per il rilascio dei titoli abilitativi </a:t>
            </a:r>
            <a:r>
              <a:rPr lang="it-IT" dirty="0">
                <a:ea typeface="Arial Unicode MS" panose="020B0604020202020204" pitchFamily="34" charset="-128"/>
              </a:rPr>
              <a:t>in corso all'entrata in vigore della presente legge </a:t>
            </a:r>
            <a:r>
              <a:rPr lang="it-IT" b="1" dirty="0">
                <a:ea typeface="Arial Unicode MS" panose="020B0604020202020204" pitchFamily="34" charset="-128"/>
              </a:rPr>
              <a:t>sono conclusi secondo il regime normativo e la pianificazione vigenti alla data della richiesta</a:t>
            </a:r>
            <a:r>
              <a:rPr lang="it-IT" dirty="0">
                <a:ea typeface="Arial Unicode MS" panose="020B0604020202020204" pitchFamily="34" charset="-128"/>
              </a:rPr>
              <a:t>. </a:t>
            </a:r>
            <a:r>
              <a:rPr lang="it-IT" dirty="0"/>
              <a:t>art. 100 comma 9</a:t>
            </a:r>
            <a:endParaRPr lang="it-IT" dirty="0">
              <a:ea typeface="Arial Unicode MS" panose="020B0604020202020204" pitchFamily="34" charset="-128"/>
            </a:endParaRPr>
          </a:p>
        </p:txBody>
      </p:sp>
      <p:sp>
        <p:nvSpPr>
          <p:cNvPr id="13" name="Rettangolo 12">
            <a:extLst>
              <a:ext uri="{FF2B5EF4-FFF2-40B4-BE49-F238E27FC236}">
                <a16:creationId xmlns:a16="http://schemas.microsoft.com/office/drawing/2014/main" id="{DEA1C20D-581A-600B-F3C1-929D7465E596}"/>
              </a:ext>
            </a:extLst>
          </p:cNvPr>
          <p:cNvSpPr/>
          <p:nvPr/>
        </p:nvSpPr>
        <p:spPr>
          <a:xfrm>
            <a:off x="1388057" y="587265"/>
            <a:ext cx="9824533" cy="646331"/>
          </a:xfrm>
          <a:prstGeom prst="rect">
            <a:avLst/>
          </a:prstGeom>
        </p:spPr>
        <p:txBody>
          <a:bodyPr wrap="square">
            <a:spAutoFit/>
          </a:bodyPr>
          <a:lstStyle/>
          <a:p>
            <a:pPr algn="just"/>
            <a:r>
              <a:rPr lang="it-IT" dirty="0">
                <a:solidFill>
                  <a:srgbClr val="FF0000"/>
                </a:solidFill>
              </a:rPr>
              <a:t>PERIODO COMPRESO TRA L’ENTRATA IN VIGORE DELLA L.R. 58/2023 E LA </a:t>
            </a:r>
            <a:r>
              <a:rPr lang="it-IT" dirty="0" smtClean="0">
                <a:solidFill>
                  <a:srgbClr val="FF0000"/>
                </a:solidFill>
              </a:rPr>
              <a:t>PERIMETRAZIONE </a:t>
            </a:r>
            <a:r>
              <a:rPr lang="it-IT" dirty="0">
                <a:solidFill>
                  <a:srgbClr val="FF0000"/>
                </a:solidFill>
              </a:rPr>
              <a:t>DEL TERRITORIO URBANIZZATO </a:t>
            </a:r>
            <a:r>
              <a:rPr lang="it-IT" sz="1400" dirty="0"/>
              <a:t>art. 8, comma 5 – art. 100 </a:t>
            </a:r>
            <a:r>
              <a:rPr lang="it-IT" sz="1400" dirty="0" err="1"/>
              <a:t>mod</a:t>
            </a:r>
            <a:r>
              <a:rPr lang="it-IT" sz="1400" dirty="0"/>
              <a:t>. seduta consiliare del 30.01.24</a:t>
            </a:r>
            <a:endParaRPr lang="it-IT" dirty="0">
              <a:solidFill>
                <a:srgbClr val="FF0000"/>
              </a:solidFill>
            </a:endParaRPr>
          </a:p>
        </p:txBody>
      </p:sp>
      <p:sp>
        <p:nvSpPr>
          <p:cNvPr id="21" name="Ovale 20">
            <a:extLst>
              <a:ext uri="{FF2B5EF4-FFF2-40B4-BE49-F238E27FC236}">
                <a16:creationId xmlns:a16="http://schemas.microsoft.com/office/drawing/2014/main" id="{1F34BCFD-FFA8-35B0-EFFF-7977CABAB921}"/>
              </a:ext>
            </a:extLst>
          </p:cNvPr>
          <p:cNvSpPr/>
          <p:nvPr/>
        </p:nvSpPr>
        <p:spPr>
          <a:xfrm>
            <a:off x="836255" y="2397586"/>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1 21">
            <a:extLst>
              <a:ext uri="{FF2B5EF4-FFF2-40B4-BE49-F238E27FC236}">
                <a16:creationId xmlns:a16="http://schemas.microsoft.com/office/drawing/2014/main" id="{E2A5A7E9-F4D6-2F73-2BA6-A54BAF44EC35}"/>
              </a:ext>
            </a:extLst>
          </p:cNvPr>
          <p:cNvCxnSpPr>
            <a:cxnSpLocks/>
          </p:cNvCxnSpPr>
          <p:nvPr/>
        </p:nvCxnSpPr>
        <p:spPr>
          <a:xfrm flipV="1">
            <a:off x="1100773" y="4166712"/>
            <a:ext cx="287284" cy="37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DABA2B42-6F86-9F1F-844E-5942DE3D04F7}"/>
              </a:ext>
            </a:extLst>
          </p:cNvPr>
          <p:cNvSpPr/>
          <p:nvPr/>
        </p:nvSpPr>
        <p:spPr>
          <a:xfrm rot="16200000">
            <a:off x="-1603912" y="3721046"/>
            <a:ext cx="416646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REGIME TRANSITORIO</a:t>
            </a:r>
          </a:p>
        </p:txBody>
      </p:sp>
      <p:sp>
        <p:nvSpPr>
          <p:cNvPr id="9" name="Ovale 8">
            <a:extLst>
              <a:ext uri="{FF2B5EF4-FFF2-40B4-BE49-F238E27FC236}">
                <a16:creationId xmlns:a16="http://schemas.microsoft.com/office/drawing/2014/main" id="{70D574F9-0AE7-BCA4-6188-5504D7E194CD}"/>
              </a:ext>
            </a:extLst>
          </p:cNvPr>
          <p:cNvSpPr/>
          <p:nvPr/>
        </p:nvSpPr>
        <p:spPr>
          <a:xfrm>
            <a:off x="829166" y="5681874"/>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586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658A6-3F60-D82B-E88A-B31AAC23F171}"/>
            </a:ext>
          </a:extLst>
        </p:cNvPr>
        <p:cNvGrpSpPr/>
        <p:nvPr/>
      </p:nvGrpSpPr>
      <p:grpSpPr>
        <a:xfrm>
          <a:off x="0" y="0"/>
          <a:ext cx="0" cy="0"/>
          <a:chOff x="0" y="0"/>
          <a:chExt cx="0" cy="0"/>
        </a:xfrm>
      </p:grpSpPr>
      <p:sp>
        <p:nvSpPr>
          <p:cNvPr id="19" name="Rettangolo 18">
            <a:extLst>
              <a:ext uri="{FF2B5EF4-FFF2-40B4-BE49-F238E27FC236}">
                <a16:creationId xmlns:a16="http://schemas.microsoft.com/office/drawing/2014/main" id="{D6116C31-5D46-EFC4-88DF-B45B58E1E547}"/>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0" name="Connettore diritto 19">
            <a:extLst>
              <a:ext uri="{FF2B5EF4-FFF2-40B4-BE49-F238E27FC236}">
                <a16:creationId xmlns:a16="http://schemas.microsoft.com/office/drawing/2014/main" id="{6E81B833-20C7-2247-6F07-22C10357343F}"/>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1 22">
            <a:extLst>
              <a:ext uri="{FF2B5EF4-FFF2-40B4-BE49-F238E27FC236}">
                <a16:creationId xmlns:a16="http://schemas.microsoft.com/office/drawing/2014/main" id="{C8D319EA-2F9F-A50E-2151-AE983C113C42}"/>
              </a:ext>
            </a:extLst>
          </p:cNvPr>
          <p:cNvCxnSpPr>
            <a:cxnSpLocks/>
          </p:cNvCxnSpPr>
          <p:nvPr/>
        </p:nvCxnSpPr>
        <p:spPr>
          <a:xfrm>
            <a:off x="980022" y="4215171"/>
            <a:ext cx="4080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738B2EE4-933C-85D0-DC1C-68F23C7209DC}"/>
              </a:ext>
            </a:extLst>
          </p:cNvPr>
          <p:cNvSpPr/>
          <p:nvPr/>
        </p:nvSpPr>
        <p:spPr>
          <a:xfrm>
            <a:off x="849342" y="212830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a:extLst>
              <a:ext uri="{FF2B5EF4-FFF2-40B4-BE49-F238E27FC236}">
                <a16:creationId xmlns:a16="http://schemas.microsoft.com/office/drawing/2014/main" id="{11707D27-8978-0EF8-B1E9-9B81BCE535AF}"/>
              </a:ext>
            </a:extLst>
          </p:cNvPr>
          <p:cNvCxnSpPr>
            <a:cxnSpLocks/>
          </p:cNvCxnSpPr>
          <p:nvPr/>
        </p:nvCxnSpPr>
        <p:spPr>
          <a:xfrm>
            <a:off x="1076944" y="2277520"/>
            <a:ext cx="3115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25536AC0-B697-8AB8-95BD-F1CADE403AC6}"/>
              </a:ext>
            </a:extLst>
          </p:cNvPr>
          <p:cNvCxnSpPr>
            <a:cxnSpLocks/>
          </p:cNvCxnSpPr>
          <p:nvPr/>
        </p:nvCxnSpPr>
        <p:spPr>
          <a:xfrm flipV="1">
            <a:off x="1076944" y="2585120"/>
            <a:ext cx="311594"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10CD7383-18D0-CB3D-4A1A-37E7073EB69D}"/>
              </a:ext>
            </a:extLst>
          </p:cNvPr>
          <p:cNvPicPr>
            <a:picLocks noChangeAspect="1"/>
          </p:cNvPicPr>
          <p:nvPr/>
        </p:nvPicPr>
        <p:blipFill>
          <a:blip r:embed="rId2"/>
          <a:stretch>
            <a:fillRect/>
          </a:stretch>
        </p:blipFill>
        <p:spPr>
          <a:xfrm>
            <a:off x="32826" y="46685"/>
            <a:ext cx="948541" cy="1150896"/>
          </a:xfrm>
          <a:prstGeom prst="rect">
            <a:avLst/>
          </a:prstGeom>
        </p:spPr>
      </p:pic>
      <p:sp>
        <p:nvSpPr>
          <p:cNvPr id="8" name="Rettangolo 7">
            <a:extLst>
              <a:ext uri="{FF2B5EF4-FFF2-40B4-BE49-F238E27FC236}">
                <a16:creationId xmlns:a16="http://schemas.microsoft.com/office/drawing/2014/main" id="{942E6E87-5804-82DF-C796-E66B1F6A541B}"/>
              </a:ext>
            </a:extLst>
          </p:cNvPr>
          <p:cNvSpPr/>
          <p:nvPr/>
        </p:nvSpPr>
        <p:spPr>
          <a:xfrm>
            <a:off x="1369175" y="956633"/>
            <a:ext cx="10245273" cy="4585871"/>
          </a:xfrm>
          <a:prstGeom prst="rect">
            <a:avLst/>
          </a:prstGeom>
        </p:spPr>
        <p:txBody>
          <a:bodyPr wrap="square">
            <a:spAutoFit/>
          </a:bodyPr>
          <a:lstStyle/>
          <a:p>
            <a:pPr marL="342900" indent="-342900" algn="just">
              <a:buFont typeface="+mj-lt"/>
              <a:buAutoNum type="arabicPeriod"/>
            </a:pPr>
            <a:endParaRPr lang="it-IT" sz="1600" dirty="0">
              <a:ea typeface="Arial Unicode MS" panose="020B0604020202020204" pitchFamily="34" charset="-128"/>
            </a:endParaRPr>
          </a:p>
          <a:p>
            <a:pPr algn="just"/>
            <a:r>
              <a:rPr lang="it-IT" sz="2000" dirty="0">
                <a:ea typeface="Arial Unicode MS" panose="020B0604020202020204" pitchFamily="34" charset="-128"/>
              </a:rPr>
              <a:t>Ai Comuni che hanno provveduto alla perimetrazione del territorio urbanizzato, fino all’approvazione del PUC:</a:t>
            </a:r>
          </a:p>
          <a:p>
            <a:pPr algn="just"/>
            <a:endParaRPr lang="it-IT" sz="2000" dirty="0">
              <a:ea typeface="Arial Unicode MS" panose="020B0604020202020204" pitchFamily="34" charset="-128"/>
            </a:endParaRPr>
          </a:p>
          <a:p>
            <a:pPr marL="342900" indent="-342900" algn="just">
              <a:buFont typeface="Arial" panose="020B0604020202020204" pitchFamily="34" charset="0"/>
              <a:buChar char="•"/>
            </a:pPr>
            <a:r>
              <a:rPr lang="it-IT" dirty="0">
                <a:ea typeface="Arial Unicode MS" panose="020B0604020202020204" pitchFamily="34" charset="-128"/>
              </a:rPr>
              <a:t>è consentito il rilascio </a:t>
            </a:r>
            <a:r>
              <a:rPr lang="it-IT" b="1" dirty="0">
                <a:ea typeface="Arial Unicode MS" panose="020B0604020202020204" pitchFamily="34" charset="-128"/>
              </a:rPr>
              <a:t>dei titoli abilitativi esclusivamente all’interno del territorio urbanizzato</a:t>
            </a:r>
            <a:r>
              <a:rPr lang="it-IT" dirty="0">
                <a:ea typeface="Arial Unicode MS" panose="020B0604020202020204" pitchFamily="34" charset="-128"/>
              </a:rPr>
              <a:t>;</a:t>
            </a:r>
          </a:p>
          <a:p>
            <a:pPr marL="342900" indent="-342900" algn="just">
              <a:buFont typeface="Arial" panose="020B0604020202020204" pitchFamily="34" charset="0"/>
              <a:buChar char="•"/>
            </a:pPr>
            <a:r>
              <a:rPr lang="it-IT" dirty="0">
                <a:ea typeface="Arial Unicode MS" panose="020B0604020202020204" pitchFamily="34" charset="-128"/>
              </a:rPr>
              <a:t>Il rilascio dei titoli abilitativi avviene nel rispetto dello strumento urbanistico comunale vigente </a:t>
            </a:r>
            <a:r>
              <a:rPr lang="it-IT" dirty="0" smtClean="0">
                <a:ea typeface="Arial Unicode MS" panose="020B0604020202020204" pitchFamily="34" charset="-128"/>
              </a:rPr>
              <a:t>e del regime </a:t>
            </a:r>
            <a:r>
              <a:rPr lang="it-IT" dirty="0">
                <a:ea typeface="Arial Unicode MS" panose="020B0604020202020204" pitchFamily="34" charset="-128"/>
              </a:rPr>
              <a:t>giuridico regionale previgente;</a:t>
            </a:r>
          </a:p>
          <a:p>
            <a:pPr marL="342900" indent="-342900" algn="just">
              <a:buFont typeface="Arial" panose="020B0604020202020204" pitchFamily="34" charset="0"/>
              <a:buChar char="•"/>
            </a:pPr>
            <a:r>
              <a:rPr lang="it-IT" dirty="0" smtClean="0">
                <a:ea typeface="Arial Unicode MS" panose="020B0604020202020204" pitchFamily="34" charset="-128"/>
              </a:rPr>
              <a:t>al </a:t>
            </a:r>
            <a:r>
              <a:rPr lang="it-IT" dirty="0">
                <a:ea typeface="Arial Unicode MS" panose="020B0604020202020204" pitchFamily="34" charset="-128"/>
              </a:rPr>
              <a:t>di fuori del territorio urbanizzato è consentito il consumo di suolo (di aree edificabili secondo la pianificazione vigente) a condizione che siano eseguiti interventi di </a:t>
            </a:r>
            <a:r>
              <a:rPr lang="it-IT" dirty="0" err="1">
                <a:ea typeface="Arial Unicode MS" panose="020B0604020202020204" pitchFamily="34" charset="-128"/>
              </a:rPr>
              <a:t>desigillazione</a:t>
            </a:r>
            <a:r>
              <a:rPr lang="it-IT" dirty="0">
                <a:ea typeface="Arial Unicode MS" panose="020B0604020202020204" pitchFamily="34" charset="-128"/>
              </a:rPr>
              <a:t> e/o di retrocessione a zona con destinazione a verde soggetta a vincolo di inedificabilità di aree di pari misura all’interno del medesimo territorio urbanizzato;</a:t>
            </a:r>
          </a:p>
          <a:p>
            <a:pPr marL="342900" indent="-342900" algn="just">
              <a:buFont typeface="Arial" panose="020B0604020202020204" pitchFamily="34" charset="0"/>
              <a:buChar char="•"/>
            </a:pPr>
            <a:r>
              <a:rPr lang="it-IT" sz="1800" b="1" dirty="0"/>
              <a:t>le disposizioni sul territorio rurale diventano efficaci all’approvazione della perimetrazione del territorio urbanizzato </a:t>
            </a:r>
            <a:r>
              <a:rPr lang="it-IT" sz="1800" dirty="0"/>
              <a:t>nelle aree agricole individuate dalla pianificazione vigente e comunque nelle aree esterne al territorio </a:t>
            </a:r>
            <a:r>
              <a:rPr lang="it-IT" sz="1800" dirty="0" smtClean="0"/>
              <a:t>urbanizzato; </a:t>
            </a:r>
            <a:r>
              <a:rPr lang="it-IT" sz="1200" dirty="0"/>
              <a:t>Art 57 comma 4</a:t>
            </a:r>
          </a:p>
          <a:p>
            <a:pPr marL="342900" indent="-342900" algn="just">
              <a:buFont typeface="Arial" panose="020B0604020202020204" pitchFamily="34" charset="0"/>
              <a:buChar char="•"/>
            </a:pPr>
            <a:r>
              <a:rPr lang="it-IT" dirty="0" smtClean="0">
                <a:ea typeface="Arial Unicode MS" panose="020B0604020202020204" pitchFamily="34" charset="-128"/>
              </a:rPr>
              <a:t>Il </a:t>
            </a:r>
            <a:r>
              <a:rPr lang="it-IT" dirty="0">
                <a:ea typeface="Arial Unicode MS" panose="020B0604020202020204" pitchFamily="34" charset="-128"/>
              </a:rPr>
              <a:t>rilascio dei titoli abilitativi nel territorio rurale avviene nel rispetto delle nuove norme previste dalla </a:t>
            </a:r>
            <a:r>
              <a:rPr lang="it-IT" sz="1800" dirty="0" err="1">
                <a:ea typeface="Arial Unicode MS" panose="020B0604020202020204" pitchFamily="34" charset="-128"/>
              </a:rPr>
              <a:t>l.r</a:t>
            </a:r>
            <a:r>
              <a:rPr lang="it-IT" sz="1800" dirty="0">
                <a:ea typeface="Arial Unicode MS" panose="020B0604020202020204" pitchFamily="34" charset="-128"/>
              </a:rPr>
              <a:t>. 58/2023 nel titolo V. </a:t>
            </a:r>
            <a:endParaRPr lang="it-IT" sz="1600" dirty="0">
              <a:ea typeface="Arial Unicode MS" panose="020B0604020202020204" pitchFamily="34" charset="-128"/>
            </a:endParaRPr>
          </a:p>
        </p:txBody>
      </p:sp>
      <p:sp>
        <p:nvSpPr>
          <p:cNvPr id="13" name="Rettangolo 12">
            <a:extLst>
              <a:ext uri="{FF2B5EF4-FFF2-40B4-BE49-F238E27FC236}">
                <a16:creationId xmlns:a16="http://schemas.microsoft.com/office/drawing/2014/main" id="{11140D86-3EB4-7AF5-6AFE-D26298AA89BD}"/>
              </a:ext>
            </a:extLst>
          </p:cNvPr>
          <p:cNvSpPr/>
          <p:nvPr/>
        </p:nvSpPr>
        <p:spPr>
          <a:xfrm>
            <a:off x="1369174" y="568808"/>
            <a:ext cx="9824533" cy="646331"/>
          </a:xfrm>
          <a:prstGeom prst="rect">
            <a:avLst/>
          </a:prstGeom>
        </p:spPr>
        <p:txBody>
          <a:bodyPr wrap="square">
            <a:spAutoFit/>
          </a:bodyPr>
          <a:lstStyle/>
          <a:p>
            <a:pPr algn="just"/>
            <a:r>
              <a:rPr lang="it-IT" dirty="0">
                <a:solidFill>
                  <a:srgbClr val="FF0000"/>
                </a:solidFill>
              </a:rPr>
              <a:t>PERIODO COMPRESO TRA LA DATA DI AVVENUTA PERIMETRAZIONE DEL TERRITORIO URBANIZZATO E L’APPROVAZIONE DEL PUC </a:t>
            </a:r>
            <a:r>
              <a:rPr lang="it-IT" sz="1400" dirty="0"/>
              <a:t>art. 8, comma 3 e 5 – art. 100 </a:t>
            </a:r>
            <a:r>
              <a:rPr lang="it-IT" sz="1400" dirty="0" err="1"/>
              <a:t>mod</a:t>
            </a:r>
            <a:r>
              <a:rPr lang="it-IT" sz="1400" dirty="0"/>
              <a:t>. seduta consiliare del 30.01.24</a:t>
            </a:r>
            <a:endParaRPr lang="it-IT" dirty="0">
              <a:solidFill>
                <a:srgbClr val="FF0000"/>
              </a:solidFill>
            </a:endParaRPr>
          </a:p>
        </p:txBody>
      </p:sp>
      <p:sp>
        <p:nvSpPr>
          <p:cNvPr id="21" name="Ovale 20">
            <a:extLst>
              <a:ext uri="{FF2B5EF4-FFF2-40B4-BE49-F238E27FC236}">
                <a16:creationId xmlns:a16="http://schemas.microsoft.com/office/drawing/2014/main" id="{929A76E5-0B42-EEE7-7B3C-3A0E0D6EF98B}"/>
              </a:ext>
            </a:extLst>
          </p:cNvPr>
          <p:cNvSpPr/>
          <p:nvPr/>
        </p:nvSpPr>
        <p:spPr>
          <a:xfrm>
            <a:off x="836255" y="2464096"/>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3143E538-8ACE-7FF2-E59D-EC3EC2265B89}"/>
              </a:ext>
            </a:extLst>
          </p:cNvPr>
          <p:cNvSpPr/>
          <p:nvPr/>
        </p:nvSpPr>
        <p:spPr>
          <a:xfrm rot="16200000">
            <a:off x="-1603912" y="3721046"/>
            <a:ext cx="416646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REGIME TRANSITORIO</a:t>
            </a:r>
          </a:p>
        </p:txBody>
      </p:sp>
      <p:sp>
        <p:nvSpPr>
          <p:cNvPr id="9" name="Ovale 8">
            <a:extLst>
              <a:ext uri="{FF2B5EF4-FFF2-40B4-BE49-F238E27FC236}">
                <a16:creationId xmlns:a16="http://schemas.microsoft.com/office/drawing/2014/main" id="{B3DC2C95-C24E-91D0-3613-47AAB2BA329E}"/>
              </a:ext>
            </a:extLst>
          </p:cNvPr>
          <p:cNvSpPr/>
          <p:nvPr/>
        </p:nvSpPr>
        <p:spPr>
          <a:xfrm>
            <a:off x="829166" y="409414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1 22">
            <a:extLst>
              <a:ext uri="{FF2B5EF4-FFF2-40B4-BE49-F238E27FC236}">
                <a16:creationId xmlns:a16="http://schemas.microsoft.com/office/drawing/2014/main" id="{703F6D4F-5907-5F9A-614F-85872CBF7F99}"/>
              </a:ext>
            </a:extLst>
          </p:cNvPr>
          <p:cNvCxnSpPr>
            <a:cxnSpLocks/>
          </p:cNvCxnSpPr>
          <p:nvPr/>
        </p:nvCxnSpPr>
        <p:spPr>
          <a:xfrm>
            <a:off x="980022" y="5019903"/>
            <a:ext cx="4080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63FD8532-C59B-91A2-BC02-C9D0D1C50C7C}"/>
              </a:ext>
            </a:extLst>
          </p:cNvPr>
          <p:cNvSpPr/>
          <p:nvPr/>
        </p:nvSpPr>
        <p:spPr>
          <a:xfrm>
            <a:off x="829166" y="4898880"/>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1 22">
            <a:extLst>
              <a:ext uri="{FF2B5EF4-FFF2-40B4-BE49-F238E27FC236}">
                <a16:creationId xmlns:a16="http://schemas.microsoft.com/office/drawing/2014/main" id="{C8D319EA-2F9F-A50E-2151-AE983C113C42}"/>
              </a:ext>
            </a:extLst>
          </p:cNvPr>
          <p:cNvCxnSpPr>
            <a:cxnSpLocks/>
          </p:cNvCxnSpPr>
          <p:nvPr/>
        </p:nvCxnSpPr>
        <p:spPr>
          <a:xfrm>
            <a:off x="980022" y="3121626"/>
            <a:ext cx="4080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Ovale 24">
            <a:extLst>
              <a:ext uri="{FF2B5EF4-FFF2-40B4-BE49-F238E27FC236}">
                <a16:creationId xmlns:a16="http://schemas.microsoft.com/office/drawing/2014/main" id="{B3DC2C95-C24E-91D0-3613-47AAB2BA329E}"/>
              </a:ext>
            </a:extLst>
          </p:cNvPr>
          <p:cNvSpPr/>
          <p:nvPr/>
        </p:nvSpPr>
        <p:spPr>
          <a:xfrm>
            <a:off x="829166" y="299466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198914" y="5732903"/>
            <a:ext cx="10415534" cy="923330"/>
          </a:xfrm>
          <a:prstGeom prst="rect">
            <a:avLst/>
          </a:prstGeom>
        </p:spPr>
        <p:txBody>
          <a:bodyPr wrap="square">
            <a:spAutoFit/>
          </a:bodyPr>
          <a:lstStyle/>
          <a:p>
            <a:pPr algn="just"/>
            <a:r>
              <a:rPr lang="it-IT" i="1" dirty="0"/>
              <a:t>Fino all’approvazione del PUC rimangono ferme le disposizioni della L.R. 49/2012 e della L.R. 16/2023 nei limiti di recepimento stabiliti dal singolo </a:t>
            </a:r>
            <a:r>
              <a:rPr lang="it-IT" i="1" dirty="0" smtClean="0"/>
              <a:t>Comune e comunque non oltre il 1 gennaio 2028 data di abrogazione</a:t>
            </a:r>
            <a:endParaRPr lang="it-IT" dirty="0">
              <a:ea typeface="Arial Unicode MS" panose="020B0604020202020204" pitchFamily="34" charset="-128"/>
            </a:endParaRPr>
          </a:p>
          <a:p>
            <a:pPr marL="342900" indent="-342900" algn="just">
              <a:buFont typeface="+mj-lt"/>
              <a:buAutoNum type="arabicPeriod"/>
            </a:pPr>
            <a:endParaRPr lang="it-IT" dirty="0">
              <a:ea typeface="Arial Unicode MS" panose="020B0604020202020204" pitchFamily="34" charset="-128"/>
            </a:endParaRPr>
          </a:p>
        </p:txBody>
      </p:sp>
    </p:spTree>
    <p:extLst>
      <p:ext uri="{BB962C8B-B14F-4D97-AF65-F5344CB8AC3E}">
        <p14:creationId xmlns:p14="http://schemas.microsoft.com/office/powerpoint/2010/main" val="417486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F213CF-D7FE-4C97-ABEB-DBF921C4E74F}"/>
              </a:ext>
            </a:extLst>
          </p:cNvPr>
          <p:cNvSpPr>
            <a:spLocks noGrp="1"/>
          </p:cNvSpPr>
          <p:nvPr>
            <p:ph type="title"/>
          </p:nvPr>
        </p:nvSpPr>
        <p:spPr>
          <a:xfrm>
            <a:off x="2096658" y="16066"/>
            <a:ext cx="9635666" cy="1264094"/>
          </a:xfrm>
        </p:spPr>
        <p:txBody>
          <a:bodyPr>
            <a:normAutofit/>
          </a:bodyPr>
          <a:lstStyle/>
          <a:p>
            <a:pPr algn="just"/>
            <a:r>
              <a:rPr lang="it-IT" sz="3200" dirty="0">
                <a:latin typeface="Arial Unicode MS" pitchFamily="34" charset="-128"/>
                <a:ea typeface="Arial Unicode MS" pitchFamily="34" charset="-128"/>
                <a:cs typeface="Arial Unicode MS" pitchFamily="34" charset="-128"/>
              </a:rPr>
              <a:t>Il TESTO DELLA LUR </a:t>
            </a:r>
            <a:r>
              <a:rPr lang="it-IT" sz="3200" dirty="0"/>
              <a:t>n. 58 del 20 dicembre 2023</a:t>
            </a:r>
            <a:endParaRPr lang="it-IT" sz="3200" dirty="0">
              <a:latin typeface="Arial Unicode MS" pitchFamily="34" charset="-128"/>
              <a:ea typeface="Arial Unicode MS" pitchFamily="34" charset="-128"/>
              <a:cs typeface="Arial Unicode MS" pitchFamily="34" charset="-128"/>
            </a:endParaRPr>
          </a:p>
        </p:txBody>
      </p:sp>
      <p:sp>
        <p:nvSpPr>
          <p:cNvPr id="3" name="Segnaposto contenuto 2">
            <a:extLst>
              <a:ext uri="{FF2B5EF4-FFF2-40B4-BE49-F238E27FC236}">
                <a16:creationId xmlns:a16="http://schemas.microsoft.com/office/drawing/2014/main" id="{73BDB4D4-1742-478B-A7E4-7FB7C9D81A81}"/>
              </a:ext>
            </a:extLst>
          </p:cNvPr>
          <p:cNvSpPr>
            <a:spLocks noGrp="1"/>
          </p:cNvSpPr>
          <p:nvPr>
            <p:ph idx="1"/>
          </p:nvPr>
        </p:nvSpPr>
        <p:spPr>
          <a:xfrm>
            <a:off x="1178107" y="1089319"/>
            <a:ext cx="10191729" cy="3900355"/>
          </a:xfrm>
        </p:spPr>
        <p:txBody>
          <a:bodyPr>
            <a:noAutofit/>
          </a:bodyPr>
          <a:lstStyle/>
          <a:p>
            <a:pPr marL="0" indent="0" algn="just">
              <a:buNone/>
            </a:pPr>
            <a:r>
              <a:rPr lang="it-IT" sz="1800" b="1" dirty="0"/>
              <a:t>Pubblicata nel BURAT ordinario il 20 dicembre 2023, n. </a:t>
            </a:r>
            <a:r>
              <a:rPr lang="it-IT" sz="1800" b="1" dirty="0"/>
              <a:t>50 la nuova legge </a:t>
            </a:r>
            <a:r>
              <a:rPr lang="it-IT" sz="1800" b="1" dirty="0" smtClean="0"/>
              <a:t>è entrata in vigore il 21 dicembre 2023 </a:t>
            </a:r>
          </a:p>
          <a:p>
            <a:pPr marL="0" indent="0" algn="just">
              <a:buNone/>
            </a:pPr>
            <a:r>
              <a:rPr lang="it-IT" sz="1800" b="1" dirty="0" smtClean="0"/>
              <a:t>costituita </a:t>
            </a:r>
            <a:r>
              <a:rPr lang="it-IT" sz="1800" b="1" dirty="0"/>
              <a:t>di 109 articoli, il TESTO è diviso in TITOLI, CAPI e SEZIONI </a:t>
            </a:r>
            <a:r>
              <a:rPr lang="it-IT" sz="1600" dirty="0" smtClean="0">
                <a:latin typeface="Arial Unicode MS" pitchFamily="34" charset="-128"/>
                <a:ea typeface="Arial Unicode MS" pitchFamily="34" charset="-128"/>
                <a:cs typeface="Arial Unicode MS" pitchFamily="34" charset="-128"/>
              </a:rPr>
              <a:t>vede </a:t>
            </a:r>
            <a:r>
              <a:rPr lang="it-IT" sz="1600" dirty="0">
                <a:latin typeface="Arial Unicode MS" pitchFamily="34" charset="-128"/>
                <a:ea typeface="Arial Unicode MS" pitchFamily="34" charset="-128"/>
                <a:cs typeface="Arial Unicode MS" pitchFamily="34" charset="-128"/>
              </a:rPr>
              <a:t>un ampio spazio dedicato alle disposizioni in materia di TUTELA del TERRITORIO (Titolo II) che tratta la parte </a:t>
            </a:r>
            <a:r>
              <a:rPr lang="it-IT" sz="1600" b="1" dirty="0">
                <a:latin typeface="Arial Unicode MS" pitchFamily="34" charset="-128"/>
                <a:ea typeface="Arial Unicode MS" pitchFamily="34" charset="-128"/>
                <a:cs typeface="Arial Unicode MS" pitchFamily="34" charset="-128"/>
              </a:rPr>
              <a:t>più innovativa </a:t>
            </a:r>
            <a:r>
              <a:rPr lang="it-IT" sz="1600" dirty="0">
                <a:latin typeface="Arial Unicode MS" pitchFamily="34" charset="-128"/>
                <a:ea typeface="Arial Unicode MS" pitchFamily="34" charset="-128"/>
                <a:cs typeface="Arial Unicode MS" pitchFamily="34" charset="-128"/>
              </a:rPr>
              <a:t>della Legge:</a:t>
            </a:r>
          </a:p>
          <a:p>
            <a:pPr marL="0" indent="0" algn="just">
              <a:buNone/>
            </a:pPr>
            <a:r>
              <a:rPr lang="it-IT" sz="1600" b="1" dirty="0">
                <a:latin typeface="Arial Unicode MS" pitchFamily="34" charset="-128"/>
                <a:ea typeface="Arial Unicode MS" pitchFamily="34" charset="-128"/>
                <a:cs typeface="Arial Unicode MS" pitchFamily="34" charset="-128"/>
              </a:rPr>
              <a:t>CONTENIMENTO del CONSUMO DEL SUOLO </a:t>
            </a:r>
            <a:r>
              <a:rPr lang="it-IT" sz="1600" dirty="0">
                <a:latin typeface="Arial Unicode MS" pitchFamily="34" charset="-128"/>
                <a:ea typeface="Arial Unicode MS" pitchFamily="34" charset="-128"/>
                <a:cs typeface="Arial Unicode MS" pitchFamily="34" charset="-128"/>
              </a:rPr>
              <a:t>introducendo il principio del consumo del </a:t>
            </a:r>
            <a:r>
              <a:rPr lang="it-IT" sz="2000" b="1" dirty="0">
                <a:latin typeface="Arial Unicode MS" pitchFamily="34" charset="-128"/>
                <a:ea typeface="Arial Unicode MS" pitchFamily="34" charset="-128"/>
                <a:cs typeface="Arial Unicode MS" pitchFamily="34" charset="-128"/>
              </a:rPr>
              <a:t>suolo a saldo zero al 2050. </a:t>
            </a:r>
          </a:p>
          <a:p>
            <a:pPr marL="0" indent="0" algn="just">
              <a:buNone/>
            </a:pPr>
            <a:endParaRPr lang="it-IT" sz="1600" b="1" dirty="0">
              <a:latin typeface="Arial Unicode MS" pitchFamily="34" charset="-128"/>
              <a:ea typeface="Arial Unicode MS" pitchFamily="34" charset="-128"/>
              <a:cs typeface="Arial Unicode MS" pitchFamily="34" charset="-128"/>
            </a:endParaRPr>
          </a:p>
          <a:p>
            <a:pPr marL="0" indent="0" algn="just">
              <a:buNone/>
            </a:pPr>
            <a:r>
              <a:rPr lang="it-IT" sz="1600" b="1" dirty="0">
                <a:latin typeface="Arial Unicode MS" pitchFamily="34" charset="-128"/>
                <a:ea typeface="Arial Unicode MS" pitchFamily="34" charset="-128"/>
                <a:cs typeface="Arial Unicode MS" pitchFamily="34" charset="-128"/>
              </a:rPr>
              <a:t>RIGENERAZIONE E RIQUALIFICAZIONE URBANA </a:t>
            </a:r>
            <a:r>
              <a:rPr lang="it-IT" sz="1600" dirty="0">
                <a:latin typeface="Arial Unicode MS" pitchFamily="34" charset="-128"/>
                <a:ea typeface="Arial Unicode MS" pitchFamily="34" charset="-128"/>
                <a:cs typeface="Arial Unicode MS" pitchFamily="34" charset="-128"/>
              </a:rPr>
              <a:t>all’interno del territorio urbanizzato.</a:t>
            </a:r>
          </a:p>
          <a:p>
            <a:pPr marL="0" indent="0" algn="just">
              <a:buNone/>
            </a:pPr>
            <a:endParaRPr lang="it-IT" sz="1600" dirty="0">
              <a:latin typeface="Arial Unicode MS" pitchFamily="34" charset="-128"/>
              <a:ea typeface="Arial Unicode MS" pitchFamily="34" charset="-128"/>
              <a:cs typeface="Arial Unicode MS" pitchFamily="34" charset="-128"/>
            </a:endParaRPr>
          </a:p>
          <a:p>
            <a:pPr marL="0" indent="0" algn="just">
              <a:buNone/>
            </a:pPr>
            <a:r>
              <a:rPr lang="it-IT" sz="1600" dirty="0">
                <a:latin typeface="Arial Unicode MS" pitchFamily="34" charset="-128"/>
                <a:ea typeface="Arial Unicode MS" pitchFamily="34" charset="-128"/>
                <a:cs typeface="Arial Unicode MS" pitchFamily="34" charset="-128"/>
              </a:rPr>
              <a:t>Individuazione del </a:t>
            </a:r>
            <a:r>
              <a:rPr lang="it-IT" sz="1600" b="1" dirty="0">
                <a:latin typeface="Arial Unicode MS" pitchFamily="34" charset="-128"/>
                <a:ea typeface="Arial Unicode MS" pitchFamily="34" charset="-128"/>
                <a:cs typeface="Arial Unicode MS" pitchFamily="34" charset="-128"/>
              </a:rPr>
              <a:t>PERIMETRO DEL TERRITORIO URBANIZZATO.</a:t>
            </a:r>
          </a:p>
          <a:p>
            <a:pPr marL="0" indent="0" algn="just">
              <a:buNone/>
            </a:pPr>
            <a:endParaRPr lang="it-IT" sz="1600" b="1" dirty="0">
              <a:latin typeface="Arial Unicode MS" pitchFamily="34" charset="-128"/>
              <a:ea typeface="Arial Unicode MS" pitchFamily="34" charset="-128"/>
              <a:cs typeface="Arial Unicode MS" pitchFamily="34" charset="-128"/>
            </a:endParaRPr>
          </a:p>
          <a:p>
            <a:pPr marL="0" indent="0" algn="just">
              <a:buNone/>
            </a:pPr>
            <a:r>
              <a:rPr lang="it-IT" sz="1600" b="1" dirty="0">
                <a:latin typeface="Arial Unicode MS" pitchFamily="34" charset="-128"/>
                <a:ea typeface="Arial Unicode MS" pitchFamily="34" charset="-128"/>
                <a:cs typeface="Arial Unicode MS" pitchFamily="34" charset="-128"/>
              </a:rPr>
              <a:t>INCENTIVI per interventi di rigenerazione e riqualificazione urbana.</a:t>
            </a:r>
          </a:p>
          <a:p>
            <a:pPr marL="0" indent="0" algn="just">
              <a:buNone/>
            </a:pPr>
            <a:endParaRPr lang="it-IT" sz="1600" b="1" dirty="0">
              <a:latin typeface="Arial Unicode MS" pitchFamily="34" charset="-128"/>
              <a:ea typeface="Arial Unicode MS" pitchFamily="34" charset="-128"/>
              <a:cs typeface="Arial Unicode MS" pitchFamily="34" charset="-128"/>
            </a:endParaRPr>
          </a:p>
          <a:p>
            <a:pPr marL="0" indent="0" algn="just">
              <a:buNone/>
            </a:pPr>
            <a:r>
              <a:rPr lang="it-IT" sz="1600" b="1" dirty="0">
                <a:latin typeface="Arial Unicode MS" pitchFamily="34" charset="-128"/>
                <a:ea typeface="Arial Unicode MS" pitchFamily="34" charset="-128"/>
                <a:cs typeface="Arial Unicode MS" pitchFamily="34" charset="-128"/>
              </a:rPr>
              <a:t>IL PROCEDIMENTO UNICO. </a:t>
            </a:r>
          </a:p>
          <a:p>
            <a:pPr marL="0" indent="0" algn="just">
              <a:buNone/>
            </a:pPr>
            <a:endParaRPr lang="it-IT" sz="1600" dirty="0">
              <a:latin typeface="Arial Unicode MS" pitchFamily="34" charset="-128"/>
              <a:ea typeface="Arial Unicode MS" pitchFamily="34" charset="-128"/>
              <a:cs typeface="Arial Unicode MS" pitchFamily="34" charset="-128"/>
            </a:endParaRPr>
          </a:p>
          <a:p>
            <a:pPr marL="0" indent="0" algn="just">
              <a:buNone/>
            </a:pPr>
            <a:endParaRPr lang="it-IT" sz="1600" dirty="0">
              <a:latin typeface="Arial Unicode MS" pitchFamily="34" charset="-128"/>
              <a:ea typeface="Arial Unicode MS" pitchFamily="34" charset="-128"/>
              <a:cs typeface="Arial Unicode MS" pitchFamily="34" charset="-128"/>
            </a:endParaRPr>
          </a:p>
          <a:p>
            <a:pPr marL="0" indent="0" algn="just">
              <a:buNone/>
            </a:pPr>
            <a:endParaRPr lang="it-IT" sz="1600" dirty="0">
              <a:latin typeface="Arial Unicode MS" pitchFamily="34" charset="-128"/>
              <a:ea typeface="Arial Unicode MS" pitchFamily="34" charset="-128"/>
              <a:cs typeface="Arial Unicode MS" pitchFamily="34" charset="-128"/>
            </a:endParaRPr>
          </a:p>
          <a:p>
            <a:pPr marL="0" indent="0" algn="just">
              <a:buNone/>
            </a:pPr>
            <a:endParaRPr lang="it-IT" sz="1600" dirty="0">
              <a:latin typeface="Arial Unicode MS" pitchFamily="34" charset="-128"/>
              <a:ea typeface="Arial Unicode MS" pitchFamily="34" charset="-128"/>
              <a:cs typeface="Arial Unicode MS" pitchFamily="34" charset="-128"/>
            </a:endParaRPr>
          </a:p>
          <a:p>
            <a:pPr marL="0" indent="0" algn="just">
              <a:buNone/>
            </a:pPr>
            <a:endParaRPr lang="it-IT" sz="1600" dirty="0">
              <a:latin typeface="Arial Unicode MS" pitchFamily="34" charset="-128"/>
              <a:ea typeface="Arial Unicode MS" pitchFamily="34" charset="-128"/>
              <a:cs typeface="Arial Unicode MS" pitchFamily="34" charset="-128"/>
            </a:endParaRPr>
          </a:p>
        </p:txBody>
      </p:sp>
      <p:sp>
        <p:nvSpPr>
          <p:cNvPr id="4" name="Rettangolo 3">
            <a:extLst>
              <a:ext uri="{FF2B5EF4-FFF2-40B4-BE49-F238E27FC236}">
                <a16:creationId xmlns:a16="http://schemas.microsoft.com/office/drawing/2014/main" id="{45D78234-5218-42A7-94CD-DD3BFD5C67DE}"/>
              </a:ext>
            </a:extLst>
          </p:cNvPr>
          <p:cNvSpPr/>
          <p:nvPr/>
        </p:nvSpPr>
        <p:spPr>
          <a:xfrm>
            <a:off x="5016" y="16066"/>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Unicode MS" pitchFamily="34" charset="-128"/>
              <a:ea typeface="Arial Unicode MS" pitchFamily="34" charset="-128"/>
              <a:cs typeface="Arial Unicode MS" pitchFamily="34" charset="-128"/>
            </a:endParaRPr>
          </a:p>
        </p:txBody>
      </p:sp>
      <p:cxnSp>
        <p:nvCxnSpPr>
          <p:cNvPr id="6" name="Connettore diritto 5">
            <a:extLst>
              <a:ext uri="{FF2B5EF4-FFF2-40B4-BE49-F238E27FC236}">
                <a16:creationId xmlns:a16="http://schemas.microsoft.com/office/drawing/2014/main" id="{29AF818D-24A2-4A83-A020-9DED645BEF5B}"/>
              </a:ext>
            </a:extLst>
          </p:cNvPr>
          <p:cNvCxnSpPr/>
          <p:nvPr/>
        </p:nvCxnSpPr>
        <p:spPr>
          <a:xfrm>
            <a:off x="1030807"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528B936D-4AC7-4C0A-9FA1-80C8B12DDDAE}"/>
              </a:ext>
            </a:extLst>
          </p:cNvPr>
          <p:cNvSpPr/>
          <p:nvPr/>
        </p:nvSpPr>
        <p:spPr>
          <a:xfrm>
            <a:off x="848110" y="2474121"/>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Unicode MS" pitchFamily="34" charset="-128"/>
              <a:ea typeface="Arial Unicode MS" pitchFamily="34" charset="-128"/>
              <a:cs typeface="Arial Unicode MS" pitchFamily="34" charset="-128"/>
            </a:endParaRPr>
          </a:p>
        </p:txBody>
      </p:sp>
      <p:pic>
        <p:nvPicPr>
          <p:cNvPr id="8" name="Immagine 7"/>
          <p:cNvPicPr>
            <a:picLocks noChangeAspect="1"/>
          </p:cNvPicPr>
          <p:nvPr/>
        </p:nvPicPr>
        <p:blipFill>
          <a:blip r:embed="rId2"/>
          <a:stretch>
            <a:fillRect/>
          </a:stretch>
        </p:blipFill>
        <p:spPr>
          <a:xfrm>
            <a:off x="25267" y="19513"/>
            <a:ext cx="948541" cy="1150896"/>
          </a:xfrm>
          <a:prstGeom prst="rect">
            <a:avLst/>
          </a:prstGeom>
        </p:spPr>
      </p:pic>
      <p:sp>
        <p:nvSpPr>
          <p:cNvPr id="29" name="Ovale 28">
            <a:extLst>
              <a:ext uri="{FF2B5EF4-FFF2-40B4-BE49-F238E27FC236}">
                <a16:creationId xmlns:a16="http://schemas.microsoft.com/office/drawing/2014/main" id="{528B936D-4AC7-4C0A-9FA1-80C8B12DDDAE}"/>
              </a:ext>
            </a:extLst>
          </p:cNvPr>
          <p:cNvSpPr/>
          <p:nvPr/>
        </p:nvSpPr>
        <p:spPr>
          <a:xfrm>
            <a:off x="870021" y="4114753"/>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Unicode MS" pitchFamily="34" charset="-128"/>
              <a:ea typeface="Arial Unicode MS" pitchFamily="34" charset="-128"/>
              <a:cs typeface="Arial Unicode MS" pitchFamily="34" charset="-128"/>
            </a:endParaRPr>
          </a:p>
        </p:txBody>
      </p:sp>
      <p:sp>
        <p:nvSpPr>
          <p:cNvPr id="11" name="Ovale 10">
            <a:extLst>
              <a:ext uri="{FF2B5EF4-FFF2-40B4-BE49-F238E27FC236}">
                <a16:creationId xmlns:a16="http://schemas.microsoft.com/office/drawing/2014/main" id="{51A3BDBC-ECB7-CABE-D66B-8C83B0090A18}"/>
              </a:ext>
            </a:extLst>
          </p:cNvPr>
          <p:cNvSpPr/>
          <p:nvPr/>
        </p:nvSpPr>
        <p:spPr>
          <a:xfrm>
            <a:off x="848110" y="3450350"/>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Unicode MS" pitchFamily="34" charset="-128"/>
              <a:ea typeface="Arial Unicode MS" pitchFamily="34" charset="-128"/>
              <a:cs typeface="Arial Unicode MS" pitchFamily="34" charset="-128"/>
            </a:endParaRPr>
          </a:p>
        </p:txBody>
      </p:sp>
      <p:sp>
        <p:nvSpPr>
          <p:cNvPr id="12" name="Ovale 11">
            <a:extLst>
              <a:ext uri="{FF2B5EF4-FFF2-40B4-BE49-F238E27FC236}">
                <a16:creationId xmlns:a16="http://schemas.microsoft.com/office/drawing/2014/main" id="{AF17EC6A-0C1B-A934-313A-BB0E639A1325}"/>
              </a:ext>
            </a:extLst>
          </p:cNvPr>
          <p:cNvSpPr/>
          <p:nvPr/>
        </p:nvSpPr>
        <p:spPr>
          <a:xfrm>
            <a:off x="870068" y="4779156"/>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Unicode MS" pitchFamily="34" charset="-128"/>
              <a:ea typeface="Arial Unicode MS" pitchFamily="34" charset="-128"/>
              <a:cs typeface="Arial Unicode MS" pitchFamily="34" charset="-128"/>
            </a:endParaRPr>
          </a:p>
        </p:txBody>
      </p:sp>
      <p:sp>
        <p:nvSpPr>
          <p:cNvPr id="5" name="Ovale 4">
            <a:extLst>
              <a:ext uri="{FF2B5EF4-FFF2-40B4-BE49-F238E27FC236}">
                <a16:creationId xmlns:a16="http://schemas.microsoft.com/office/drawing/2014/main" id="{A81A9427-D3EA-7358-6DD5-56A8947771EB}"/>
              </a:ext>
            </a:extLst>
          </p:cNvPr>
          <p:cNvSpPr/>
          <p:nvPr/>
        </p:nvSpPr>
        <p:spPr>
          <a:xfrm>
            <a:off x="870021" y="552508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Unicode MS" pitchFamily="34" charset="-128"/>
              <a:ea typeface="Arial Unicode MS" pitchFamily="34" charset="-128"/>
              <a:cs typeface="Arial Unicode MS" pitchFamily="34" charset="-128"/>
            </a:endParaRPr>
          </a:p>
        </p:txBody>
      </p:sp>
      <p:sp>
        <p:nvSpPr>
          <p:cNvPr id="9" name="CasellaDiTesto 8">
            <a:extLst>
              <a:ext uri="{FF2B5EF4-FFF2-40B4-BE49-F238E27FC236}">
                <a16:creationId xmlns:a16="http://schemas.microsoft.com/office/drawing/2014/main" id="{81B27A14-09DC-4C3C-0D06-9A2927FAB512}"/>
              </a:ext>
            </a:extLst>
          </p:cNvPr>
          <p:cNvSpPr txBox="1"/>
          <p:nvPr/>
        </p:nvSpPr>
        <p:spPr>
          <a:xfrm>
            <a:off x="980559" y="5997432"/>
            <a:ext cx="10758561" cy="677108"/>
          </a:xfrm>
          <a:prstGeom prst="rect">
            <a:avLst/>
          </a:prstGeom>
          <a:noFill/>
        </p:spPr>
        <p:txBody>
          <a:bodyPr wrap="square">
            <a:spAutoFit/>
          </a:bodyPr>
          <a:lstStyle/>
          <a:p>
            <a:pPr algn="just"/>
            <a:r>
              <a:rPr lang="it-IT" sz="1800" dirty="0">
                <a:latin typeface="Arial Unicode MS" pitchFamily="34" charset="-128"/>
                <a:ea typeface="Arial Unicode MS" pitchFamily="34" charset="-128"/>
                <a:cs typeface="Arial Unicode MS" pitchFamily="34" charset="-128"/>
              </a:rPr>
              <a:t>Nella recente seduta consigliare del 30.01.24 sono state apportate alcune modifiche a chiarimento prevalentemente del </a:t>
            </a:r>
            <a:r>
              <a:rPr lang="it-IT" sz="2000" b="1" dirty="0">
                <a:latin typeface="Arial Unicode MS" pitchFamily="34" charset="-128"/>
                <a:ea typeface="Arial Unicode MS" pitchFamily="34" charset="-128"/>
                <a:cs typeface="Arial Unicode MS" pitchFamily="34" charset="-128"/>
              </a:rPr>
              <a:t>regime transitorio</a:t>
            </a:r>
          </a:p>
        </p:txBody>
      </p:sp>
    </p:spTree>
    <p:extLst>
      <p:ext uri="{BB962C8B-B14F-4D97-AF65-F5344CB8AC3E}">
        <p14:creationId xmlns:p14="http://schemas.microsoft.com/office/powerpoint/2010/main" val="421299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C20EC-F8A0-3BE6-C12F-6277B933C438}"/>
            </a:ext>
          </a:extLst>
        </p:cNvPr>
        <p:cNvGrpSpPr/>
        <p:nvPr/>
      </p:nvGrpSpPr>
      <p:grpSpPr>
        <a:xfrm>
          <a:off x="0" y="0"/>
          <a:ext cx="0" cy="0"/>
          <a:chOff x="0" y="0"/>
          <a:chExt cx="0" cy="0"/>
        </a:xfrm>
      </p:grpSpPr>
      <p:sp>
        <p:nvSpPr>
          <p:cNvPr id="19" name="Rettangolo 18">
            <a:extLst>
              <a:ext uri="{FF2B5EF4-FFF2-40B4-BE49-F238E27FC236}">
                <a16:creationId xmlns:a16="http://schemas.microsoft.com/office/drawing/2014/main" id="{2C47B31B-3DAE-F7AF-E204-4B539261314B}"/>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0" name="Connettore diritto 19">
            <a:extLst>
              <a:ext uri="{FF2B5EF4-FFF2-40B4-BE49-F238E27FC236}">
                <a16:creationId xmlns:a16="http://schemas.microsoft.com/office/drawing/2014/main" id="{7B9065E6-D34B-C411-5133-4E6B780B9E2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749376C7-6AD3-A890-8785-115A873C613E}"/>
              </a:ext>
            </a:extLst>
          </p:cNvPr>
          <p:cNvSpPr/>
          <p:nvPr/>
        </p:nvSpPr>
        <p:spPr>
          <a:xfrm>
            <a:off x="849342" y="212830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B35D9DA4-6D75-A3C1-9E07-BABE30659908}"/>
              </a:ext>
            </a:extLst>
          </p:cNvPr>
          <p:cNvSpPr/>
          <p:nvPr/>
        </p:nvSpPr>
        <p:spPr>
          <a:xfrm>
            <a:off x="836255" y="3261270"/>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a:extLst>
              <a:ext uri="{FF2B5EF4-FFF2-40B4-BE49-F238E27FC236}">
                <a16:creationId xmlns:a16="http://schemas.microsoft.com/office/drawing/2014/main" id="{1E418FAC-8AF2-D2AD-E145-F2BFE9F840B3}"/>
              </a:ext>
            </a:extLst>
          </p:cNvPr>
          <p:cNvCxnSpPr>
            <a:cxnSpLocks/>
          </p:cNvCxnSpPr>
          <p:nvPr/>
        </p:nvCxnSpPr>
        <p:spPr>
          <a:xfrm>
            <a:off x="1076944" y="2277520"/>
            <a:ext cx="3115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AF624572-4B1D-6D8C-A7CD-CA71D8C57DAE}"/>
              </a:ext>
            </a:extLst>
          </p:cNvPr>
          <p:cNvPicPr>
            <a:picLocks noChangeAspect="1"/>
          </p:cNvPicPr>
          <p:nvPr/>
        </p:nvPicPr>
        <p:blipFill>
          <a:blip r:embed="rId2"/>
          <a:stretch>
            <a:fillRect/>
          </a:stretch>
        </p:blipFill>
        <p:spPr>
          <a:xfrm>
            <a:off x="32826" y="46685"/>
            <a:ext cx="948541" cy="1150896"/>
          </a:xfrm>
          <a:prstGeom prst="rect">
            <a:avLst/>
          </a:prstGeom>
        </p:spPr>
      </p:pic>
      <p:sp>
        <p:nvSpPr>
          <p:cNvPr id="8" name="Rettangolo 7">
            <a:extLst>
              <a:ext uri="{FF2B5EF4-FFF2-40B4-BE49-F238E27FC236}">
                <a16:creationId xmlns:a16="http://schemas.microsoft.com/office/drawing/2014/main" id="{4DB9464D-1547-81D0-FD70-5679B166A01A}"/>
              </a:ext>
            </a:extLst>
          </p:cNvPr>
          <p:cNvSpPr/>
          <p:nvPr/>
        </p:nvSpPr>
        <p:spPr>
          <a:xfrm>
            <a:off x="1671256" y="1825026"/>
            <a:ext cx="9635466" cy="4185761"/>
          </a:xfrm>
          <a:prstGeom prst="rect">
            <a:avLst/>
          </a:prstGeom>
        </p:spPr>
        <p:txBody>
          <a:bodyPr wrap="square">
            <a:spAutoFit/>
          </a:bodyPr>
          <a:lstStyle/>
          <a:p>
            <a:pPr marL="342900" indent="-342900" algn="just">
              <a:buFont typeface="+mj-lt"/>
              <a:buAutoNum type="arabicPeriod"/>
            </a:pPr>
            <a:endParaRPr lang="it-IT" sz="1600" dirty="0">
              <a:ea typeface="Arial Unicode MS" panose="020B0604020202020204" pitchFamily="34" charset="-128"/>
            </a:endParaRPr>
          </a:p>
          <a:p>
            <a:pPr algn="just"/>
            <a:r>
              <a:rPr lang="it-IT" dirty="0"/>
              <a:t>il Comune </a:t>
            </a:r>
            <a:r>
              <a:rPr lang="it-IT" b="1" dirty="0"/>
              <a:t>può prevedere unicamente interventi </a:t>
            </a:r>
            <a:r>
              <a:rPr lang="it-IT" dirty="0"/>
              <a:t>di </a:t>
            </a:r>
            <a:r>
              <a:rPr lang="it-IT" dirty="0" err="1"/>
              <a:t>desigillazione</a:t>
            </a:r>
            <a:r>
              <a:rPr lang="it-IT" dirty="0"/>
              <a:t> e/o di retrocessione nel limite massimo del 4 per cento tenendo conto delle quote delle quote percentuali di suolo eventualmente consumate dall’entrata in vigore della </a:t>
            </a:r>
            <a:r>
              <a:rPr lang="it-IT" dirty="0" err="1"/>
              <a:t>l.r</a:t>
            </a:r>
            <a:r>
              <a:rPr lang="it-IT" dirty="0"/>
              <a:t>. 58/2023.</a:t>
            </a:r>
          </a:p>
          <a:p>
            <a:pPr algn="just"/>
            <a:endParaRPr lang="it-IT" dirty="0">
              <a:ea typeface="Arial Unicode MS" panose="020B0604020202020204" pitchFamily="34" charset="-128"/>
            </a:endParaRPr>
          </a:p>
          <a:p>
            <a:pPr algn="just"/>
            <a:r>
              <a:rPr lang="it-IT" dirty="0"/>
              <a:t>Non sarà possibile incrementare ulteriormente il consumo di suolo in assenza di interventi compensativi di </a:t>
            </a:r>
            <a:r>
              <a:rPr lang="it-IT" dirty="0" err="1"/>
              <a:t>desigillazione</a:t>
            </a:r>
            <a:r>
              <a:rPr lang="it-IT" dirty="0"/>
              <a:t> e/o di retrocessione anche se non è stato utilizzata l’intera quota del 3 per cento nell’</a:t>
            </a:r>
            <a:r>
              <a:rPr lang="it-IT" b="1" dirty="0"/>
              <a:t>ambito della perimetrazione del territorio urbanizzato o di prima approvazione del PUC</a:t>
            </a:r>
            <a:r>
              <a:rPr lang="it-IT" b="1" dirty="0" smtClean="0"/>
              <a:t>.</a:t>
            </a:r>
          </a:p>
          <a:p>
            <a:pPr algn="just"/>
            <a:endParaRPr lang="it-IT" dirty="0" smtClean="0"/>
          </a:p>
          <a:p>
            <a:pPr algn="just"/>
            <a:r>
              <a:rPr lang="it-IT" dirty="0" smtClean="0"/>
              <a:t>A </a:t>
            </a:r>
            <a:r>
              <a:rPr lang="it-IT" dirty="0"/>
              <a:t>decorrere dall’approvazione del </a:t>
            </a:r>
            <a:r>
              <a:rPr lang="it-IT" dirty="0" smtClean="0"/>
              <a:t>PUC </a:t>
            </a:r>
            <a:r>
              <a:rPr lang="it-IT" b="1" dirty="0"/>
              <a:t>si applicano </a:t>
            </a:r>
            <a:r>
              <a:rPr lang="it-IT" b="1" dirty="0" smtClean="0"/>
              <a:t>le </a:t>
            </a:r>
            <a:r>
              <a:rPr lang="it-IT" b="1" dirty="0"/>
              <a:t>disposizioni di cui agli articoli 10, 11, 12, 13 e 14 </a:t>
            </a:r>
            <a:r>
              <a:rPr lang="it-IT" b="1" dirty="0" smtClean="0"/>
              <a:t>relative agli incentivi.</a:t>
            </a:r>
            <a:endParaRPr lang="it-IT" b="1" dirty="0" smtClean="0"/>
          </a:p>
          <a:p>
            <a:pPr algn="just"/>
            <a:endParaRPr lang="it-IT" dirty="0"/>
          </a:p>
          <a:p>
            <a:pPr marL="342900" indent="-342900" algn="just">
              <a:buFont typeface="+mj-lt"/>
              <a:buAutoNum type="arabicPeriod"/>
            </a:pPr>
            <a:endParaRPr lang="it-IT" dirty="0">
              <a:ea typeface="Arial Unicode MS" panose="020B0604020202020204" pitchFamily="34" charset="-128"/>
            </a:endParaRPr>
          </a:p>
          <a:p>
            <a:pPr marL="342900" indent="-342900" algn="just">
              <a:buFont typeface="+mj-lt"/>
              <a:buAutoNum type="arabicPeriod"/>
            </a:pPr>
            <a:endParaRPr lang="it-IT" sz="1600" dirty="0">
              <a:ea typeface="Arial Unicode MS" panose="020B0604020202020204" pitchFamily="34" charset="-128"/>
            </a:endParaRPr>
          </a:p>
        </p:txBody>
      </p:sp>
      <p:sp>
        <p:nvSpPr>
          <p:cNvPr id="13" name="Rettangolo 12">
            <a:extLst>
              <a:ext uri="{FF2B5EF4-FFF2-40B4-BE49-F238E27FC236}">
                <a16:creationId xmlns:a16="http://schemas.microsoft.com/office/drawing/2014/main" id="{AF666474-B219-9DD3-4B65-4189D7FE321C}"/>
              </a:ext>
            </a:extLst>
          </p:cNvPr>
          <p:cNvSpPr/>
          <p:nvPr/>
        </p:nvSpPr>
        <p:spPr>
          <a:xfrm>
            <a:off x="1501866" y="874415"/>
            <a:ext cx="9824533" cy="369332"/>
          </a:xfrm>
          <a:prstGeom prst="rect">
            <a:avLst/>
          </a:prstGeom>
        </p:spPr>
        <p:txBody>
          <a:bodyPr wrap="square">
            <a:spAutoFit/>
          </a:bodyPr>
          <a:lstStyle/>
          <a:p>
            <a:pPr algn="just"/>
            <a:r>
              <a:rPr lang="it-IT" dirty="0">
                <a:solidFill>
                  <a:srgbClr val="FF0000"/>
                </a:solidFill>
              </a:rPr>
              <a:t>DOPO L’APPROVAZIONE DEL PUC </a:t>
            </a:r>
            <a:r>
              <a:rPr lang="it-IT" sz="1400" dirty="0"/>
              <a:t>art. 8, commi 6 e 7 – art. 100 </a:t>
            </a:r>
            <a:r>
              <a:rPr lang="it-IT" sz="1400" dirty="0" err="1"/>
              <a:t>mod</a:t>
            </a:r>
            <a:r>
              <a:rPr lang="it-IT" sz="1400" dirty="0"/>
              <a:t>. seduta consiliare del 30.01.24</a:t>
            </a:r>
            <a:endParaRPr lang="it-IT" dirty="0">
              <a:solidFill>
                <a:srgbClr val="FF0000"/>
              </a:solidFill>
            </a:endParaRPr>
          </a:p>
        </p:txBody>
      </p:sp>
      <p:cxnSp>
        <p:nvCxnSpPr>
          <p:cNvPr id="24" name="Connettore 1 21">
            <a:extLst>
              <a:ext uri="{FF2B5EF4-FFF2-40B4-BE49-F238E27FC236}">
                <a16:creationId xmlns:a16="http://schemas.microsoft.com/office/drawing/2014/main" id="{10E071CD-E2F7-3936-61A0-9CCFF3A5C535}"/>
              </a:ext>
            </a:extLst>
          </p:cNvPr>
          <p:cNvCxnSpPr>
            <a:cxnSpLocks/>
          </p:cNvCxnSpPr>
          <p:nvPr/>
        </p:nvCxnSpPr>
        <p:spPr>
          <a:xfrm flipV="1">
            <a:off x="1100773" y="3391780"/>
            <a:ext cx="287284" cy="37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0E91C0F5-A159-5BA9-CBEC-6217A91AC44A}"/>
              </a:ext>
            </a:extLst>
          </p:cNvPr>
          <p:cNvSpPr/>
          <p:nvPr/>
        </p:nvSpPr>
        <p:spPr>
          <a:xfrm rot="16200000">
            <a:off x="-1603912" y="3721046"/>
            <a:ext cx="416646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REGIME TRANSITORIO</a:t>
            </a:r>
          </a:p>
        </p:txBody>
      </p:sp>
      <p:sp>
        <p:nvSpPr>
          <p:cNvPr id="14" name="Ovale 13">
            <a:extLst>
              <a:ext uri="{FF2B5EF4-FFF2-40B4-BE49-F238E27FC236}">
                <a16:creationId xmlns:a16="http://schemas.microsoft.com/office/drawing/2014/main" id="{B35D9DA4-6D75-A3C1-9E07-BABE30659908}"/>
              </a:ext>
            </a:extLst>
          </p:cNvPr>
          <p:cNvSpPr/>
          <p:nvPr/>
        </p:nvSpPr>
        <p:spPr>
          <a:xfrm>
            <a:off x="838197" y="457135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1 21">
            <a:extLst>
              <a:ext uri="{FF2B5EF4-FFF2-40B4-BE49-F238E27FC236}">
                <a16:creationId xmlns:a16="http://schemas.microsoft.com/office/drawing/2014/main" id="{10E071CD-E2F7-3936-61A0-9CCFF3A5C535}"/>
              </a:ext>
            </a:extLst>
          </p:cNvPr>
          <p:cNvCxnSpPr>
            <a:cxnSpLocks/>
          </p:cNvCxnSpPr>
          <p:nvPr/>
        </p:nvCxnSpPr>
        <p:spPr>
          <a:xfrm flipV="1">
            <a:off x="1102715" y="4701868"/>
            <a:ext cx="287284" cy="37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58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BDE2-9524-1436-2DC1-FF14C7FA174B}"/>
            </a:ext>
          </a:extLst>
        </p:cNvPr>
        <p:cNvGrpSpPr/>
        <p:nvPr/>
      </p:nvGrpSpPr>
      <p:grpSpPr>
        <a:xfrm>
          <a:off x="0" y="0"/>
          <a:ext cx="0" cy="0"/>
          <a:chOff x="0" y="0"/>
          <a:chExt cx="0" cy="0"/>
        </a:xfrm>
      </p:grpSpPr>
      <p:sp>
        <p:nvSpPr>
          <p:cNvPr id="19" name="Rettangolo 18">
            <a:extLst>
              <a:ext uri="{FF2B5EF4-FFF2-40B4-BE49-F238E27FC236}">
                <a16:creationId xmlns:a16="http://schemas.microsoft.com/office/drawing/2014/main" id="{D7572F38-C016-F12B-22F5-04E6B0E174EF}"/>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0" name="Connettore diritto 19">
            <a:extLst>
              <a:ext uri="{FF2B5EF4-FFF2-40B4-BE49-F238E27FC236}">
                <a16:creationId xmlns:a16="http://schemas.microsoft.com/office/drawing/2014/main" id="{DAEF5EEA-8811-DB97-1539-06C91B25FD39}"/>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01B1147C-11E2-2B65-F67C-50B9045FE4B1}"/>
              </a:ext>
            </a:extLst>
          </p:cNvPr>
          <p:cNvSpPr/>
          <p:nvPr/>
        </p:nvSpPr>
        <p:spPr>
          <a:xfrm>
            <a:off x="849342" y="212830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9837CC13-B0DD-DB61-ED77-D8970206999A}"/>
              </a:ext>
            </a:extLst>
          </p:cNvPr>
          <p:cNvSpPr/>
          <p:nvPr/>
        </p:nvSpPr>
        <p:spPr>
          <a:xfrm>
            <a:off x="836255" y="3481096"/>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a:extLst>
              <a:ext uri="{FF2B5EF4-FFF2-40B4-BE49-F238E27FC236}">
                <a16:creationId xmlns:a16="http://schemas.microsoft.com/office/drawing/2014/main" id="{065CA140-0591-6153-1DCF-E5BE025DA006}"/>
              </a:ext>
            </a:extLst>
          </p:cNvPr>
          <p:cNvCxnSpPr>
            <a:cxnSpLocks/>
          </p:cNvCxnSpPr>
          <p:nvPr/>
        </p:nvCxnSpPr>
        <p:spPr>
          <a:xfrm>
            <a:off x="1076944" y="2277520"/>
            <a:ext cx="3115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311CF64C-99A8-5752-8F55-59560986E070}"/>
              </a:ext>
            </a:extLst>
          </p:cNvPr>
          <p:cNvPicPr>
            <a:picLocks noChangeAspect="1"/>
          </p:cNvPicPr>
          <p:nvPr/>
        </p:nvPicPr>
        <p:blipFill>
          <a:blip r:embed="rId2"/>
          <a:stretch>
            <a:fillRect/>
          </a:stretch>
        </p:blipFill>
        <p:spPr>
          <a:xfrm>
            <a:off x="32826" y="46685"/>
            <a:ext cx="948541" cy="1150896"/>
          </a:xfrm>
          <a:prstGeom prst="rect">
            <a:avLst/>
          </a:prstGeom>
        </p:spPr>
      </p:pic>
      <p:sp>
        <p:nvSpPr>
          <p:cNvPr id="8" name="Rettangolo 7">
            <a:extLst>
              <a:ext uri="{FF2B5EF4-FFF2-40B4-BE49-F238E27FC236}">
                <a16:creationId xmlns:a16="http://schemas.microsoft.com/office/drawing/2014/main" id="{7FCD00DE-53A5-60EC-C133-5ACCA4C0353D}"/>
              </a:ext>
            </a:extLst>
          </p:cNvPr>
          <p:cNvSpPr/>
          <p:nvPr/>
        </p:nvSpPr>
        <p:spPr>
          <a:xfrm>
            <a:off x="1671256" y="1825026"/>
            <a:ext cx="9635466" cy="4739759"/>
          </a:xfrm>
          <a:prstGeom prst="rect">
            <a:avLst/>
          </a:prstGeom>
        </p:spPr>
        <p:txBody>
          <a:bodyPr wrap="square">
            <a:spAutoFit/>
          </a:bodyPr>
          <a:lstStyle/>
          <a:p>
            <a:pPr marL="342900" indent="-342900" algn="just">
              <a:buFont typeface="+mj-lt"/>
              <a:buAutoNum type="arabicPeriod"/>
            </a:pPr>
            <a:endParaRPr lang="it-IT" sz="1600" dirty="0">
              <a:ea typeface="Arial Unicode MS" panose="020B0604020202020204" pitchFamily="34" charset="-128"/>
            </a:endParaRPr>
          </a:p>
          <a:p>
            <a:pPr marL="285750" indent="-285750" algn="just">
              <a:buFont typeface="Arial" panose="020B0604020202020204" pitchFamily="34" charset="0"/>
              <a:buChar char="•"/>
            </a:pPr>
            <a:r>
              <a:rPr lang="it-IT" dirty="0"/>
              <a:t>Le previsioni dei piani territoriali di coordinamento provinciale (PTCP), approvati ai sensi della </a:t>
            </a:r>
            <a:r>
              <a:rPr lang="it-IT" dirty="0" err="1"/>
              <a:t>l.r</a:t>
            </a:r>
            <a:r>
              <a:rPr lang="it-IT" dirty="0"/>
              <a:t>. 18/1983, conservano efficacia fino all'entrata in vigore dei nuovi PTCP, limitatamente ai contenuti conformi alle previsioni di cui alla </a:t>
            </a:r>
            <a:r>
              <a:rPr lang="it-IT" dirty="0" err="1"/>
              <a:t>l.r</a:t>
            </a:r>
            <a:r>
              <a:rPr lang="it-IT" dirty="0"/>
              <a:t>. 58/2023 e aderenti alle funzioni conferite dalla legge 7 aprile 2014, n. 56 (Disposizioni sulle </a:t>
            </a:r>
            <a:r>
              <a:rPr lang="it-IT" dirty="0" err="1"/>
              <a:t>citta'</a:t>
            </a:r>
            <a:r>
              <a:rPr lang="it-IT" dirty="0"/>
              <a:t> metropolitane, sulle province, sulle unioni e fusioni di comuni</a:t>
            </a:r>
            <a:r>
              <a:rPr lang="it-IT" dirty="0" smtClean="0"/>
              <a:t>).</a:t>
            </a:r>
          </a:p>
          <a:p>
            <a:pPr algn="just"/>
            <a:r>
              <a:rPr lang="it-IT" dirty="0" smtClean="0"/>
              <a:t> </a:t>
            </a:r>
            <a:endParaRPr lang="it-IT" dirty="0"/>
          </a:p>
          <a:p>
            <a:pPr marL="285750" indent="-285750" algn="just">
              <a:buFont typeface="Arial" panose="020B0604020202020204" pitchFamily="34" charset="0"/>
              <a:buChar char="•"/>
            </a:pPr>
            <a:r>
              <a:rPr lang="it-IT" dirty="0"/>
              <a:t>Fino all'entrata in vigore del piano territoriale regionale (PTR) (e del PTPR) conservano, altresì, efficacia le previsioni del vigente quadro di riferimento regionale (QRR) e del vigente Piano paesistico regionale limitatamente ai contenuti previsti dalla </a:t>
            </a:r>
            <a:r>
              <a:rPr lang="it-IT" dirty="0" err="1"/>
              <a:t>l.r</a:t>
            </a:r>
            <a:r>
              <a:rPr lang="it-IT" dirty="0"/>
              <a:t>. 58/2023. </a:t>
            </a:r>
            <a:endParaRPr lang="it-IT" dirty="0" smtClean="0"/>
          </a:p>
          <a:p>
            <a:pPr algn="just"/>
            <a:endParaRPr lang="it-IT" dirty="0"/>
          </a:p>
          <a:p>
            <a:pPr marL="285750" indent="-285750" algn="just">
              <a:buFont typeface="Arial" panose="020B0604020202020204" pitchFamily="34" charset="0"/>
              <a:buChar char="•"/>
            </a:pPr>
            <a:r>
              <a:rPr lang="it-IT" dirty="0"/>
              <a:t>Ai procedimenti in corso alla data entrata in vigore della </a:t>
            </a:r>
            <a:r>
              <a:rPr lang="it-IT" dirty="0" err="1"/>
              <a:t>l.r</a:t>
            </a:r>
            <a:r>
              <a:rPr lang="it-IT" dirty="0"/>
              <a:t>. 58/2023, aventi ad oggetto l'approvazione di Piani regionali o di modifiche ai medesimi piani, si applicano le disposizioni regionali previgenti in materia. </a:t>
            </a:r>
          </a:p>
          <a:p>
            <a:pPr algn="just"/>
            <a:endParaRPr lang="it-IT" dirty="0"/>
          </a:p>
          <a:p>
            <a:pPr algn="just"/>
            <a:endParaRPr lang="it-IT" dirty="0"/>
          </a:p>
          <a:p>
            <a:pPr marL="342900" indent="-342900" algn="just">
              <a:buFont typeface="+mj-lt"/>
              <a:buAutoNum type="arabicPeriod"/>
            </a:pPr>
            <a:endParaRPr lang="it-IT" dirty="0">
              <a:ea typeface="Arial Unicode MS" panose="020B0604020202020204" pitchFamily="34" charset="-128"/>
            </a:endParaRPr>
          </a:p>
          <a:p>
            <a:pPr marL="342900" indent="-342900" algn="just">
              <a:buFont typeface="+mj-lt"/>
              <a:buAutoNum type="arabicPeriod"/>
            </a:pPr>
            <a:endParaRPr lang="it-IT" sz="1600" dirty="0">
              <a:ea typeface="Arial Unicode MS" panose="020B0604020202020204" pitchFamily="34" charset="-128"/>
            </a:endParaRPr>
          </a:p>
        </p:txBody>
      </p:sp>
      <p:sp>
        <p:nvSpPr>
          <p:cNvPr id="13" name="Rettangolo 12">
            <a:extLst>
              <a:ext uri="{FF2B5EF4-FFF2-40B4-BE49-F238E27FC236}">
                <a16:creationId xmlns:a16="http://schemas.microsoft.com/office/drawing/2014/main" id="{58D24517-43E4-D102-407A-1FE5683D460A}"/>
              </a:ext>
            </a:extLst>
          </p:cNvPr>
          <p:cNvSpPr/>
          <p:nvPr/>
        </p:nvSpPr>
        <p:spPr>
          <a:xfrm>
            <a:off x="1501866" y="874415"/>
            <a:ext cx="9824533" cy="369332"/>
          </a:xfrm>
          <a:prstGeom prst="rect">
            <a:avLst/>
          </a:prstGeom>
        </p:spPr>
        <p:txBody>
          <a:bodyPr wrap="square">
            <a:spAutoFit/>
          </a:bodyPr>
          <a:lstStyle/>
          <a:p>
            <a:pPr algn="just"/>
            <a:r>
              <a:rPr lang="it-IT" dirty="0">
                <a:solidFill>
                  <a:srgbClr val="FF0000"/>
                </a:solidFill>
              </a:rPr>
              <a:t>PIANIFICAZIONE TERRITORIALE VIGENTE </a:t>
            </a:r>
            <a:r>
              <a:rPr lang="it-IT" sz="1400" dirty="0"/>
              <a:t>art. </a:t>
            </a:r>
            <a:r>
              <a:rPr lang="it-IT" sz="1400" dirty="0" smtClean="0"/>
              <a:t>101</a:t>
            </a:r>
            <a:endParaRPr lang="it-IT" dirty="0">
              <a:solidFill>
                <a:srgbClr val="FF0000"/>
              </a:solidFill>
            </a:endParaRPr>
          </a:p>
        </p:txBody>
      </p:sp>
      <p:cxnSp>
        <p:nvCxnSpPr>
          <p:cNvPr id="24" name="Connettore 1 21">
            <a:extLst>
              <a:ext uri="{FF2B5EF4-FFF2-40B4-BE49-F238E27FC236}">
                <a16:creationId xmlns:a16="http://schemas.microsoft.com/office/drawing/2014/main" id="{641125C2-C9CC-0CB6-E226-A12D96EC1AF5}"/>
              </a:ext>
            </a:extLst>
          </p:cNvPr>
          <p:cNvCxnSpPr>
            <a:cxnSpLocks/>
          </p:cNvCxnSpPr>
          <p:nvPr/>
        </p:nvCxnSpPr>
        <p:spPr>
          <a:xfrm flipV="1">
            <a:off x="1100773" y="3611606"/>
            <a:ext cx="287284" cy="37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10C05E56-1E5D-9C7C-DB1B-6A7D519F6D95}"/>
              </a:ext>
            </a:extLst>
          </p:cNvPr>
          <p:cNvSpPr/>
          <p:nvPr/>
        </p:nvSpPr>
        <p:spPr>
          <a:xfrm rot="16200000">
            <a:off x="-1603912" y="3721046"/>
            <a:ext cx="416646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REGIME TRANSITORIO</a:t>
            </a:r>
          </a:p>
        </p:txBody>
      </p:sp>
      <p:sp>
        <p:nvSpPr>
          <p:cNvPr id="4" name="Ovale 3">
            <a:extLst>
              <a:ext uri="{FF2B5EF4-FFF2-40B4-BE49-F238E27FC236}">
                <a16:creationId xmlns:a16="http://schemas.microsoft.com/office/drawing/2014/main" id="{C13315A5-E212-1A3E-F9B0-78CA6E128E9E}"/>
              </a:ext>
            </a:extLst>
          </p:cNvPr>
          <p:cNvSpPr/>
          <p:nvPr/>
        </p:nvSpPr>
        <p:spPr>
          <a:xfrm>
            <a:off x="840877" y="457282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1 21">
            <a:extLst>
              <a:ext uri="{FF2B5EF4-FFF2-40B4-BE49-F238E27FC236}">
                <a16:creationId xmlns:a16="http://schemas.microsoft.com/office/drawing/2014/main" id="{CCC438A7-A04F-E2CD-F097-D513283788BB}"/>
              </a:ext>
            </a:extLst>
          </p:cNvPr>
          <p:cNvCxnSpPr>
            <a:cxnSpLocks/>
          </p:cNvCxnSpPr>
          <p:nvPr/>
        </p:nvCxnSpPr>
        <p:spPr>
          <a:xfrm flipV="1">
            <a:off x="1105395" y="4703338"/>
            <a:ext cx="287284" cy="37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42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E02E-610A-E60F-6662-3F83175214EB}"/>
            </a:ext>
          </a:extLst>
        </p:cNvPr>
        <p:cNvGrpSpPr/>
        <p:nvPr/>
      </p:nvGrpSpPr>
      <p:grpSpPr>
        <a:xfrm>
          <a:off x="0" y="0"/>
          <a:ext cx="0" cy="0"/>
          <a:chOff x="0" y="0"/>
          <a:chExt cx="0" cy="0"/>
        </a:xfrm>
      </p:grpSpPr>
      <p:sp>
        <p:nvSpPr>
          <p:cNvPr id="19" name="Rettangolo 18">
            <a:extLst>
              <a:ext uri="{FF2B5EF4-FFF2-40B4-BE49-F238E27FC236}">
                <a16:creationId xmlns:a16="http://schemas.microsoft.com/office/drawing/2014/main" id="{5505EDDB-3787-6DFC-8E78-90D09D68DBED}"/>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0" name="Connettore diritto 19">
            <a:extLst>
              <a:ext uri="{FF2B5EF4-FFF2-40B4-BE49-F238E27FC236}">
                <a16:creationId xmlns:a16="http://schemas.microsoft.com/office/drawing/2014/main" id="{31E49902-6E1E-63D3-B499-408507C2589D}"/>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B2DF1B97-3C22-A498-5D07-E58B99CBC125}"/>
              </a:ext>
            </a:extLst>
          </p:cNvPr>
          <p:cNvSpPr/>
          <p:nvPr/>
        </p:nvSpPr>
        <p:spPr>
          <a:xfrm>
            <a:off x="849342" y="212830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8EAF0F76-5992-6C1E-0C8B-117EF5EF0585}"/>
              </a:ext>
            </a:extLst>
          </p:cNvPr>
          <p:cNvSpPr/>
          <p:nvPr/>
        </p:nvSpPr>
        <p:spPr>
          <a:xfrm>
            <a:off x="836255" y="3519889"/>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a:extLst>
              <a:ext uri="{FF2B5EF4-FFF2-40B4-BE49-F238E27FC236}">
                <a16:creationId xmlns:a16="http://schemas.microsoft.com/office/drawing/2014/main" id="{CEAE0BCD-B0D7-E44D-A7CD-6B3808D12E63}"/>
              </a:ext>
            </a:extLst>
          </p:cNvPr>
          <p:cNvCxnSpPr>
            <a:cxnSpLocks/>
          </p:cNvCxnSpPr>
          <p:nvPr/>
        </p:nvCxnSpPr>
        <p:spPr>
          <a:xfrm>
            <a:off x="1076944" y="2277520"/>
            <a:ext cx="3115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F308867A-1B10-AB61-C2A9-2C70F36EDB85}"/>
              </a:ext>
            </a:extLst>
          </p:cNvPr>
          <p:cNvPicPr>
            <a:picLocks noChangeAspect="1"/>
          </p:cNvPicPr>
          <p:nvPr/>
        </p:nvPicPr>
        <p:blipFill>
          <a:blip r:embed="rId2"/>
          <a:stretch>
            <a:fillRect/>
          </a:stretch>
        </p:blipFill>
        <p:spPr>
          <a:xfrm>
            <a:off x="32826" y="46685"/>
            <a:ext cx="948541" cy="1150896"/>
          </a:xfrm>
          <a:prstGeom prst="rect">
            <a:avLst/>
          </a:prstGeom>
        </p:spPr>
      </p:pic>
      <p:sp>
        <p:nvSpPr>
          <p:cNvPr id="8" name="Rettangolo 7">
            <a:extLst>
              <a:ext uri="{FF2B5EF4-FFF2-40B4-BE49-F238E27FC236}">
                <a16:creationId xmlns:a16="http://schemas.microsoft.com/office/drawing/2014/main" id="{66B6CC55-CA7D-760C-221A-4878B74AECD4}"/>
              </a:ext>
            </a:extLst>
          </p:cNvPr>
          <p:cNvSpPr/>
          <p:nvPr/>
        </p:nvSpPr>
        <p:spPr>
          <a:xfrm>
            <a:off x="1501865" y="1520746"/>
            <a:ext cx="9666007" cy="3385542"/>
          </a:xfrm>
          <a:prstGeom prst="rect">
            <a:avLst/>
          </a:prstGeom>
        </p:spPr>
        <p:txBody>
          <a:bodyPr wrap="square">
            <a:spAutoFit/>
          </a:bodyPr>
          <a:lstStyle/>
          <a:p>
            <a:pPr algn="just"/>
            <a:r>
              <a:rPr lang="it-IT" sz="2000" dirty="0"/>
              <a:t>Fino al 1 gennaio 2028 continuano a trovare applicazione le disposizioni di cui:</a:t>
            </a:r>
          </a:p>
          <a:p>
            <a:pPr marL="342900" indent="-342900" algn="just">
              <a:buFont typeface="+mj-lt"/>
              <a:buAutoNum type="arabicPeriod"/>
            </a:pPr>
            <a:endParaRPr lang="it-IT" sz="1600" dirty="0">
              <a:ea typeface="Arial Unicode MS" panose="020B0604020202020204" pitchFamily="34" charset="-128"/>
            </a:endParaRPr>
          </a:p>
          <a:p>
            <a:pPr marL="285750" indent="-285750" algn="just">
              <a:buFont typeface="Arial" panose="020B0604020202020204" pitchFamily="34" charset="0"/>
              <a:buChar char="•"/>
            </a:pPr>
            <a:r>
              <a:rPr lang="it-IT" dirty="0"/>
              <a:t>alla</a:t>
            </a:r>
            <a:r>
              <a:rPr lang="it-IT" b="1" dirty="0"/>
              <a:t> </a:t>
            </a:r>
            <a:r>
              <a:rPr lang="it-IT" b="1" dirty="0" err="1"/>
              <a:t>l.r</a:t>
            </a:r>
            <a:r>
              <a:rPr lang="it-IT" b="1" dirty="0"/>
              <a:t>. 49/2012 </a:t>
            </a:r>
            <a:r>
              <a:rPr lang="it-IT" dirty="0"/>
              <a:t>recante norme per incentivare la razionalizzazione del patrimonio edilizio esistente, la promozione della riqualificazione delle aree degradate, la riqualificazione degli edifici a destinazione non residenziale dismessi o in via di dismissione o da rilocalizzare e lo sviluppo della efficienza energetica e delle fonti rinnovabili;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alla </a:t>
            </a:r>
            <a:r>
              <a:rPr lang="it-IT" b="1" dirty="0" err="1"/>
              <a:t>l.r</a:t>
            </a:r>
            <a:r>
              <a:rPr lang="it-IT" b="1" dirty="0"/>
              <a:t>. 16/2023 </a:t>
            </a:r>
            <a:r>
              <a:rPr lang="it-IT" dirty="0"/>
              <a:t>recante norme sulla delocalizzazione delle volumetrie.</a:t>
            </a:r>
          </a:p>
          <a:p>
            <a:pPr algn="just"/>
            <a:endParaRPr lang="it-IT" dirty="0"/>
          </a:p>
          <a:p>
            <a:pPr algn="just"/>
            <a:endParaRPr lang="it-IT" dirty="0"/>
          </a:p>
          <a:p>
            <a:pPr marL="342900" indent="-342900" algn="just">
              <a:buFont typeface="+mj-lt"/>
              <a:buAutoNum type="arabicPeriod"/>
            </a:pPr>
            <a:endParaRPr lang="it-IT" dirty="0">
              <a:ea typeface="Arial Unicode MS" panose="020B0604020202020204" pitchFamily="34" charset="-128"/>
            </a:endParaRPr>
          </a:p>
          <a:p>
            <a:pPr marL="342900" indent="-342900" algn="just">
              <a:buFont typeface="+mj-lt"/>
              <a:buAutoNum type="arabicPeriod"/>
            </a:pPr>
            <a:endParaRPr lang="it-IT" sz="1600" dirty="0">
              <a:ea typeface="Arial Unicode MS" panose="020B0604020202020204" pitchFamily="34" charset="-128"/>
            </a:endParaRPr>
          </a:p>
        </p:txBody>
      </p:sp>
      <p:sp>
        <p:nvSpPr>
          <p:cNvPr id="13" name="Rettangolo 12">
            <a:extLst>
              <a:ext uri="{FF2B5EF4-FFF2-40B4-BE49-F238E27FC236}">
                <a16:creationId xmlns:a16="http://schemas.microsoft.com/office/drawing/2014/main" id="{B13E7947-D5FA-7E40-AEDA-FBA70DCDEF15}"/>
              </a:ext>
            </a:extLst>
          </p:cNvPr>
          <p:cNvSpPr/>
          <p:nvPr/>
        </p:nvSpPr>
        <p:spPr>
          <a:xfrm>
            <a:off x="1501866" y="874415"/>
            <a:ext cx="9824533" cy="369332"/>
          </a:xfrm>
          <a:prstGeom prst="rect">
            <a:avLst/>
          </a:prstGeom>
        </p:spPr>
        <p:txBody>
          <a:bodyPr wrap="square">
            <a:spAutoFit/>
          </a:bodyPr>
          <a:lstStyle/>
          <a:p>
            <a:pPr algn="just"/>
            <a:r>
              <a:rPr lang="it-IT" dirty="0">
                <a:solidFill>
                  <a:srgbClr val="FF0000"/>
                </a:solidFill>
              </a:rPr>
              <a:t>ABROGAZIONI DIFFERITE </a:t>
            </a:r>
            <a:r>
              <a:rPr lang="it-IT" sz="1400" dirty="0"/>
              <a:t>art. 108 comma 2 </a:t>
            </a:r>
            <a:r>
              <a:rPr lang="it-IT" sz="1400" dirty="0" err="1"/>
              <a:t>mod</a:t>
            </a:r>
            <a:r>
              <a:rPr lang="it-IT" sz="1400" dirty="0"/>
              <a:t>. seduta consiliare del 30.01.24</a:t>
            </a:r>
            <a:endParaRPr lang="it-IT" dirty="0">
              <a:solidFill>
                <a:srgbClr val="FF0000"/>
              </a:solidFill>
            </a:endParaRPr>
          </a:p>
        </p:txBody>
      </p:sp>
      <p:cxnSp>
        <p:nvCxnSpPr>
          <p:cNvPr id="24" name="Connettore 1 21">
            <a:extLst>
              <a:ext uri="{FF2B5EF4-FFF2-40B4-BE49-F238E27FC236}">
                <a16:creationId xmlns:a16="http://schemas.microsoft.com/office/drawing/2014/main" id="{A1B44EA9-AC41-B75F-FC9A-BC1B19198BA1}"/>
              </a:ext>
            </a:extLst>
          </p:cNvPr>
          <p:cNvCxnSpPr>
            <a:cxnSpLocks/>
          </p:cNvCxnSpPr>
          <p:nvPr/>
        </p:nvCxnSpPr>
        <p:spPr>
          <a:xfrm flipV="1">
            <a:off x="1100773" y="3650399"/>
            <a:ext cx="287284" cy="37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B1EC734D-7C7D-83A7-F287-CAB0EC15C458}"/>
              </a:ext>
            </a:extLst>
          </p:cNvPr>
          <p:cNvSpPr/>
          <p:nvPr/>
        </p:nvSpPr>
        <p:spPr>
          <a:xfrm rot="16200000">
            <a:off x="-1603912" y="3721046"/>
            <a:ext cx="4166462"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REGIME TRANSITORIO</a:t>
            </a:r>
          </a:p>
        </p:txBody>
      </p:sp>
    </p:spTree>
    <p:extLst>
      <p:ext uri="{BB962C8B-B14F-4D97-AF65-F5344CB8AC3E}">
        <p14:creationId xmlns:p14="http://schemas.microsoft.com/office/powerpoint/2010/main" val="158557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4B5540E-48A9-6124-98A6-94C6B1B4FFE7}"/>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5" name="Connettore diritto 4">
            <a:extLst>
              <a:ext uri="{FF2B5EF4-FFF2-40B4-BE49-F238E27FC236}">
                <a16:creationId xmlns:a16="http://schemas.microsoft.com/office/drawing/2014/main" id="{B1D5C0FB-0582-06DD-B453-5C0EC65D1EDA}"/>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Titolo 1">
            <a:extLst>
              <a:ext uri="{FF2B5EF4-FFF2-40B4-BE49-F238E27FC236}">
                <a16:creationId xmlns:a16="http://schemas.microsoft.com/office/drawing/2014/main" id="{E0F85AB8-CBC6-5545-8079-F5AC590829AD}"/>
              </a:ext>
            </a:extLst>
          </p:cNvPr>
          <p:cNvSpPr txBox="1">
            <a:spLocks/>
          </p:cNvSpPr>
          <p:nvPr/>
        </p:nvSpPr>
        <p:spPr>
          <a:xfrm>
            <a:off x="2803939" y="213506"/>
            <a:ext cx="8129105" cy="14630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endParaRPr lang="it-IT"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Titolo 1">
            <a:extLst>
              <a:ext uri="{FF2B5EF4-FFF2-40B4-BE49-F238E27FC236}">
                <a16:creationId xmlns:a16="http://schemas.microsoft.com/office/drawing/2014/main" id="{329D5F89-0178-3244-9D71-73791F17B2A4}"/>
              </a:ext>
            </a:extLst>
          </p:cNvPr>
          <p:cNvSpPr txBox="1">
            <a:spLocks/>
          </p:cNvSpPr>
          <p:nvPr/>
        </p:nvSpPr>
        <p:spPr>
          <a:xfrm>
            <a:off x="2982291" y="2888388"/>
            <a:ext cx="7772400" cy="14630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lnSpc>
                <a:spcPct val="100000"/>
              </a:lnSpc>
            </a:pPr>
            <a:r>
              <a:rPr lang="it-IT" sz="3600" b="1" dirty="0">
                <a:latin typeface="Arial Unicode MS" panose="020B0604020202020204" pitchFamily="34" charset="-128"/>
                <a:ea typeface="Arial Unicode MS" panose="020B0604020202020204" pitchFamily="34" charset="-128"/>
                <a:cs typeface="Arial Unicode MS" panose="020B0604020202020204" pitchFamily="34" charset="-128"/>
              </a:rPr>
              <a:t>Grazie per l’attenzione</a:t>
            </a:r>
          </a:p>
        </p:txBody>
      </p:sp>
      <p:sp>
        <p:nvSpPr>
          <p:cNvPr id="17" name="Sottotitolo 2">
            <a:extLst>
              <a:ext uri="{FF2B5EF4-FFF2-40B4-BE49-F238E27FC236}">
                <a16:creationId xmlns:a16="http://schemas.microsoft.com/office/drawing/2014/main" id="{AE6D4970-156B-490F-B7DE-23626E7677F0}"/>
              </a:ext>
            </a:extLst>
          </p:cNvPr>
          <p:cNvSpPr txBox="1">
            <a:spLocks/>
          </p:cNvSpPr>
          <p:nvPr/>
        </p:nvSpPr>
        <p:spPr>
          <a:xfrm>
            <a:off x="8839502" y="5548041"/>
            <a:ext cx="3025927" cy="1101687"/>
          </a:xfrm>
          <a:prstGeom prst="rect">
            <a:avLst/>
          </a:prstGeom>
        </p:spPr>
        <p:txBody>
          <a:bodyPr vert="horz" lIns="91440" tIns="45720" rIns="91440" bIns="45720" rtlCol="0" anchor="ctr">
            <a:normAutofit/>
          </a:bodyPr>
          <a:lstStyle/>
          <a:p>
            <a:pPr algn="r">
              <a:spcAft>
                <a:spcPts val="200"/>
              </a:spcAft>
              <a:buClr>
                <a:schemeClr val="accent1"/>
              </a:buClr>
              <a:buSzPct val="100000"/>
              <a:defRPr/>
            </a:pPr>
            <a:r>
              <a:rPr lang="it-IT" sz="1600" dirty="0"/>
              <a:t> </a:t>
            </a:r>
          </a:p>
          <a:p>
            <a:pPr marL="0" marR="0" lvl="0" indent="0" algn="r"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a:pPr>
            <a:r>
              <a:rPr kumimoji="0" lang="it-IT" sz="1600" b="0" i="0" u="none" strike="noStrike" kern="1200" cap="none" spc="0" normalizeH="0" baseline="0" noProof="0" dirty="0">
                <a:ln>
                  <a:noFill/>
                </a:ln>
                <a:effectLst/>
                <a:uLnTx/>
                <a:uFillTx/>
                <a:latin typeface="+mn-lt"/>
                <a:ea typeface="+mn-ea"/>
                <a:cs typeface="+mn-cs"/>
              </a:rPr>
              <a:t>Arch. Sabrina Cataldi </a:t>
            </a:r>
          </a:p>
        </p:txBody>
      </p:sp>
      <p:pic>
        <p:nvPicPr>
          <p:cNvPr id="2" name="Immagine 1">
            <a:extLst>
              <a:ext uri="{FF2B5EF4-FFF2-40B4-BE49-F238E27FC236}">
                <a16:creationId xmlns:a16="http://schemas.microsoft.com/office/drawing/2014/main" id="{F01F08BE-66DC-0ADF-5A23-90C037650340}"/>
              </a:ext>
            </a:extLst>
          </p:cNvPr>
          <p:cNvPicPr>
            <a:picLocks noChangeAspect="1"/>
          </p:cNvPicPr>
          <p:nvPr/>
        </p:nvPicPr>
        <p:blipFill>
          <a:blip r:embed="rId2"/>
          <a:stretch>
            <a:fillRect/>
          </a:stretch>
        </p:blipFill>
        <p:spPr>
          <a:xfrm>
            <a:off x="36535" y="0"/>
            <a:ext cx="951058" cy="1146147"/>
          </a:xfrm>
          <a:prstGeom prst="rect">
            <a:avLst/>
          </a:prstGeom>
        </p:spPr>
      </p:pic>
    </p:spTree>
    <p:extLst>
      <p:ext uri="{BB962C8B-B14F-4D97-AF65-F5344CB8AC3E}">
        <p14:creationId xmlns:p14="http://schemas.microsoft.com/office/powerpoint/2010/main" val="267257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ttore 1 23">
            <a:extLst>
              <a:ext uri="{FF2B5EF4-FFF2-40B4-BE49-F238E27FC236}">
                <a16:creationId xmlns:a16="http://schemas.microsoft.com/office/drawing/2014/main" id="{F488B019-E431-3D4A-A0BE-F1420FB37497}"/>
              </a:ext>
            </a:extLst>
          </p:cNvPr>
          <p:cNvCxnSpPr>
            <a:cxnSpLocks/>
          </p:cNvCxnSpPr>
          <p:nvPr/>
        </p:nvCxnSpPr>
        <p:spPr>
          <a:xfrm>
            <a:off x="522371" y="3391677"/>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cxnSp>
        <p:nvCxnSpPr>
          <p:cNvPr id="21" name="Connettore 1 20">
            <a:extLst>
              <a:ext uri="{FF2B5EF4-FFF2-40B4-BE49-F238E27FC236}">
                <a16:creationId xmlns:a16="http://schemas.microsoft.com/office/drawing/2014/main" id="{F488B019-E431-3D4A-A0BE-F1420FB37497}"/>
              </a:ext>
            </a:extLst>
          </p:cNvPr>
          <p:cNvCxnSpPr>
            <a:cxnSpLocks/>
          </p:cNvCxnSpPr>
          <p:nvPr/>
        </p:nvCxnSpPr>
        <p:spPr>
          <a:xfrm>
            <a:off x="522371" y="136776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1AF213CF-D7FE-4C97-ABEB-DBF921C4E74F}"/>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II </a:t>
            </a:r>
            <a:r>
              <a:rPr lang="it-IT" sz="1600" dirty="0">
                <a:latin typeface="Arial Unicode MS" pitchFamily="34" charset="-128"/>
                <a:ea typeface="Arial Unicode MS" pitchFamily="34" charset="-128"/>
                <a:cs typeface="Arial Unicode MS" pitchFamily="34" charset="-128"/>
              </a:rPr>
              <a:t>DISPOSIZIONI GENERALI PER LA TUTELA DEL TERRITORIO</a:t>
            </a:r>
          </a:p>
        </p:txBody>
      </p:sp>
      <p:sp>
        <p:nvSpPr>
          <p:cNvPr id="3" name="Segnaposto contenuto 2">
            <a:extLst>
              <a:ext uri="{FF2B5EF4-FFF2-40B4-BE49-F238E27FC236}">
                <a16:creationId xmlns:a16="http://schemas.microsoft.com/office/drawing/2014/main" id="{73BDB4D4-1742-478B-A7E4-7FB7C9D81A81}"/>
              </a:ext>
            </a:extLst>
          </p:cNvPr>
          <p:cNvSpPr>
            <a:spLocks noGrp="1"/>
          </p:cNvSpPr>
          <p:nvPr>
            <p:ph idx="1"/>
          </p:nvPr>
        </p:nvSpPr>
        <p:spPr>
          <a:xfrm>
            <a:off x="1826823" y="1178556"/>
            <a:ext cx="9744493" cy="2179997"/>
          </a:xfrm>
        </p:spPr>
        <p:txBody>
          <a:bodyPr>
            <a:noAutofit/>
          </a:bodyPr>
          <a:lstStyle/>
          <a:p>
            <a:pPr marL="0" indent="0" algn="just">
              <a:buNone/>
            </a:pPr>
            <a:r>
              <a:rPr lang="it-IT" sz="1800" dirty="0">
                <a:solidFill>
                  <a:srgbClr val="FF0000"/>
                </a:solidFill>
              </a:rPr>
              <a:t>CONTENIMENTO DEL CONSUMO DI SUOLO </a:t>
            </a:r>
            <a:r>
              <a:rPr lang="de-DE" sz="1400" dirty="0"/>
              <a:t>Art. 8</a:t>
            </a:r>
            <a:r>
              <a:rPr lang="it-IT" sz="1800" dirty="0">
                <a:solidFill>
                  <a:srgbClr val="FF0000"/>
                </a:solidFill>
              </a:rPr>
              <a:t>:</a:t>
            </a:r>
          </a:p>
          <a:p>
            <a:pPr marL="449263" indent="0" algn="just">
              <a:buNone/>
            </a:pPr>
            <a:r>
              <a:rPr lang="it-IT" sz="1600" b="1" dirty="0"/>
              <a:t>La Regione Abruzzo,</a:t>
            </a:r>
            <a:r>
              <a:rPr lang="it-IT" sz="1600" dirty="0"/>
              <a:t> </a:t>
            </a:r>
            <a:r>
              <a:rPr lang="it-IT" sz="1600" b="1" dirty="0"/>
              <a:t>introduce, quale principale obiettivo del modello di pianificazione introdotto dalla L.R. 58/2023, la </a:t>
            </a:r>
            <a:r>
              <a:rPr lang="it-IT" sz="2000" b="1" dirty="0"/>
              <a:t>limitazione del consumo di suolo</a:t>
            </a:r>
          </a:p>
          <a:p>
            <a:pPr marL="449263" indent="0" algn="just">
              <a:buNone/>
            </a:pPr>
            <a:r>
              <a:rPr lang="it-IT" sz="1600" dirty="0"/>
              <a:t>attraverso la </a:t>
            </a:r>
            <a:r>
              <a:rPr lang="it-IT" sz="2000" b="1" dirty="0"/>
              <a:t>rigenerazione</a:t>
            </a:r>
            <a:r>
              <a:rPr lang="it-IT" sz="1600" b="1" dirty="0"/>
              <a:t> e la </a:t>
            </a:r>
            <a:r>
              <a:rPr lang="it-IT" sz="2000" b="1" dirty="0"/>
              <a:t>riqualificazione</a:t>
            </a:r>
            <a:r>
              <a:rPr lang="it-IT" sz="1600" b="1" dirty="0"/>
              <a:t> </a:t>
            </a:r>
            <a:r>
              <a:rPr lang="it-IT" sz="1600" dirty="0"/>
              <a:t>del territorio urbanizzato, la </a:t>
            </a:r>
            <a:r>
              <a:rPr lang="it-IT" sz="2000" b="1" dirty="0"/>
              <a:t>compensazione</a:t>
            </a:r>
            <a:r>
              <a:rPr lang="it-IT" sz="1600" dirty="0"/>
              <a:t> tra territorio costruito ed </a:t>
            </a:r>
            <a:r>
              <a:rPr lang="it-IT" sz="1600" b="1" dirty="0"/>
              <a:t>aree </a:t>
            </a:r>
            <a:r>
              <a:rPr lang="it-IT" sz="1600" b="1" dirty="0" err="1"/>
              <a:t>desigillate</a:t>
            </a:r>
            <a:r>
              <a:rPr lang="it-IT" sz="1600" b="1" dirty="0"/>
              <a:t> e/o retrocesse </a:t>
            </a:r>
            <a:r>
              <a:rPr lang="it-IT" sz="1600" dirty="0"/>
              <a:t>intese come le aree restituite alla permeabilità</a:t>
            </a:r>
            <a:r>
              <a:rPr lang="it-IT" sz="1600" b="1" dirty="0"/>
              <a:t>. </a:t>
            </a:r>
          </a:p>
          <a:p>
            <a:pPr marL="0" indent="0">
              <a:buNone/>
            </a:pPr>
            <a:endParaRPr lang="it-IT" sz="1600" dirty="0"/>
          </a:p>
        </p:txBody>
      </p:sp>
      <p:sp>
        <p:nvSpPr>
          <p:cNvPr id="4" name="Rettangolo 3">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40C9B9E4-5EE0-F343-B5C0-611BBB9CD81E}"/>
              </a:ext>
            </a:extLst>
          </p:cNvPr>
          <p:cNvSpPr/>
          <p:nvPr/>
        </p:nvSpPr>
        <p:spPr>
          <a:xfrm rot="16200000">
            <a:off x="-1537531" y="3477667"/>
            <a:ext cx="397256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Consumo di suolo</a:t>
            </a:r>
          </a:p>
        </p:txBody>
      </p:sp>
      <p:sp>
        <p:nvSpPr>
          <p:cNvPr id="15" name="Rettangolo 14">
            <a:extLst>
              <a:ext uri="{FF2B5EF4-FFF2-40B4-BE49-F238E27FC236}">
                <a16:creationId xmlns:a16="http://schemas.microsoft.com/office/drawing/2014/main" id="{E5CEDF24-D4B0-1B4A-8B10-5AF93E4BE479}"/>
              </a:ext>
            </a:extLst>
          </p:cNvPr>
          <p:cNvSpPr/>
          <p:nvPr/>
        </p:nvSpPr>
        <p:spPr>
          <a:xfrm>
            <a:off x="1851298" y="3179737"/>
            <a:ext cx="9744494" cy="3220369"/>
          </a:xfrm>
          <a:prstGeom prst="rect">
            <a:avLst/>
          </a:prstGeom>
        </p:spPr>
        <p:txBody>
          <a:bodyPr wrap="square">
            <a:spAutoFit/>
          </a:bodyPr>
          <a:lstStyle/>
          <a:p>
            <a:pPr marL="85725" algn="just">
              <a:lnSpc>
                <a:spcPct val="90000"/>
              </a:lnSpc>
              <a:spcBef>
                <a:spcPts val="1200"/>
              </a:spcBef>
              <a:spcAft>
                <a:spcPts val="200"/>
              </a:spcAft>
              <a:buClr>
                <a:schemeClr val="accent1"/>
              </a:buClr>
              <a:buSzPct val="100000"/>
            </a:pPr>
            <a:r>
              <a:rPr lang="it-IT" dirty="0">
                <a:solidFill>
                  <a:srgbClr val="FF0000"/>
                </a:solidFill>
              </a:rPr>
              <a:t>per CONSUMO DI SUOLO si intende </a:t>
            </a:r>
            <a:r>
              <a:rPr lang="de-DE" sz="1400" dirty="0"/>
              <a:t>Art. 8, </a:t>
            </a:r>
            <a:r>
              <a:rPr lang="de-DE" sz="1400" dirty="0" err="1"/>
              <a:t>comma</a:t>
            </a:r>
            <a:r>
              <a:rPr lang="de-DE" sz="1400" dirty="0"/>
              <a:t> 2</a:t>
            </a:r>
            <a:r>
              <a:rPr lang="it-IT" dirty="0">
                <a:solidFill>
                  <a:srgbClr val="FF0000"/>
                </a:solidFill>
              </a:rPr>
              <a:t>:</a:t>
            </a:r>
          </a:p>
          <a:p>
            <a:pPr marL="792163" indent="-342900" algn="just">
              <a:lnSpc>
                <a:spcPct val="90000"/>
              </a:lnSpc>
              <a:spcBef>
                <a:spcPts val="1200"/>
              </a:spcBef>
              <a:spcAft>
                <a:spcPts val="200"/>
              </a:spcAft>
              <a:buClr>
                <a:schemeClr val="accent1"/>
              </a:buClr>
              <a:buSzPct val="100000"/>
              <a:buFont typeface="+mj-lt"/>
              <a:buAutoNum type="alphaLcParenR"/>
            </a:pPr>
            <a:r>
              <a:rPr lang="it-IT" sz="1600" b="1" dirty="0"/>
              <a:t>Il saldo tra le aree per le quali la pianificazione urbanistica prevede la trasformazione insediativa al di fuori del perimetro del territorio urbanizzato</a:t>
            </a:r>
            <a:r>
              <a:rPr lang="it-IT" sz="1600" dirty="0"/>
              <a:t> e quelle per le quali la medesima pianificazione stabilisce </a:t>
            </a:r>
            <a:r>
              <a:rPr lang="it-IT" sz="1600" b="1" dirty="0"/>
              <a:t>interventi di </a:t>
            </a:r>
            <a:r>
              <a:rPr lang="it-IT" sz="2000" b="1" dirty="0" err="1"/>
              <a:t>desigillazione</a:t>
            </a:r>
            <a:r>
              <a:rPr lang="it-IT" sz="1600" b="1" dirty="0"/>
              <a:t> </a:t>
            </a:r>
            <a:r>
              <a:rPr lang="it-IT" sz="1600" dirty="0"/>
              <a:t>e contestuale </a:t>
            </a:r>
            <a:r>
              <a:rPr lang="it-IT" sz="2000" b="1" dirty="0"/>
              <a:t>retrocessione</a:t>
            </a:r>
            <a:r>
              <a:rPr lang="it-IT" sz="1600" dirty="0"/>
              <a:t>. </a:t>
            </a:r>
          </a:p>
          <a:p>
            <a:pPr marL="792163" indent="-342900" algn="just">
              <a:lnSpc>
                <a:spcPct val="90000"/>
              </a:lnSpc>
              <a:spcBef>
                <a:spcPts val="1200"/>
              </a:spcBef>
              <a:spcAft>
                <a:spcPts val="200"/>
              </a:spcAft>
              <a:buClr>
                <a:schemeClr val="accent1"/>
              </a:buClr>
              <a:buSzPct val="100000"/>
              <a:buFont typeface="+mj-lt"/>
              <a:buAutoNum type="alphaLcParenR"/>
            </a:pPr>
            <a:r>
              <a:rPr lang="it-IT" sz="1600" b="1" dirty="0"/>
              <a:t>il saldo tra le aree per le quali la pianificazione urbanistica prevede la trasformazione insediativa al di fuori del perimetro del territorio urbanizzato </a:t>
            </a:r>
            <a:r>
              <a:rPr lang="it-IT" sz="1600" dirty="0"/>
              <a:t>e le aree edificabili all'interno del perimetro urbanizzato per le quali la pianificazione urbanistica prevede la </a:t>
            </a:r>
            <a:r>
              <a:rPr lang="it-IT" sz="2000" b="1" dirty="0"/>
              <a:t>retrocessione</a:t>
            </a:r>
            <a:r>
              <a:rPr lang="it-IT" sz="1600" dirty="0"/>
              <a:t>.</a:t>
            </a:r>
            <a:endParaRPr lang="it-IT" sz="1600" b="1" dirty="0"/>
          </a:p>
          <a:p>
            <a:pPr marL="449263" algn="just">
              <a:lnSpc>
                <a:spcPct val="90000"/>
              </a:lnSpc>
              <a:spcBef>
                <a:spcPts val="1200"/>
              </a:spcBef>
              <a:spcAft>
                <a:spcPts val="200"/>
              </a:spcAft>
              <a:buClr>
                <a:schemeClr val="accent1"/>
              </a:buClr>
              <a:buSzPct val="100000"/>
            </a:pPr>
            <a:r>
              <a:rPr lang="it-IT" sz="2000" b="1" dirty="0" err="1"/>
              <a:t>Desigillazione</a:t>
            </a:r>
            <a:r>
              <a:rPr lang="it-IT" sz="2000" b="1" dirty="0"/>
              <a:t> </a:t>
            </a:r>
            <a:r>
              <a:rPr lang="it-IT" sz="1600" dirty="0"/>
              <a:t>si intende la rimozione dell'impermeabilizzazione del suolo e la contestuale </a:t>
            </a:r>
            <a:r>
              <a:rPr lang="it-IT" sz="1600" b="1" dirty="0"/>
              <a:t>retrocessione</a:t>
            </a:r>
            <a:r>
              <a:rPr lang="it-IT" sz="1600" dirty="0"/>
              <a:t> della relativa area a zona con destinazione a verde e soggetta a vincolo di inedificabilità.  </a:t>
            </a:r>
            <a:r>
              <a:rPr lang="de-DE" sz="1400" dirty="0"/>
              <a:t>Art. 8, </a:t>
            </a:r>
            <a:r>
              <a:rPr lang="de-DE" sz="1400" dirty="0" err="1"/>
              <a:t>comma</a:t>
            </a:r>
            <a:r>
              <a:rPr lang="de-DE" sz="1400" dirty="0"/>
              <a:t> 2, </a:t>
            </a:r>
            <a:r>
              <a:rPr lang="de-DE" sz="1400" dirty="0" err="1"/>
              <a:t>lett.a</a:t>
            </a:r>
            <a:r>
              <a:rPr lang="de-DE" sz="1400" dirty="0"/>
              <a:t>)</a:t>
            </a:r>
            <a:r>
              <a:rPr lang="it-IT" sz="1400" dirty="0"/>
              <a:t>.</a:t>
            </a:r>
            <a:endParaRPr lang="it-IT" sz="1400" b="1" dirty="0"/>
          </a:p>
          <a:p>
            <a:pPr marL="792163" indent="-342900" algn="just">
              <a:lnSpc>
                <a:spcPct val="90000"/>
              </a:lnSpc>
              <a:spcBef>
                <a:spcPts val="1200"/>
              </a:spcBef>
              <a:spcAft>
                <a:spcPts val="200"/>
              </a:spcAft>
              <a:buClr>
                <a:schemeClr val="accent1"/>
              </a:buClr>
              <a:buSzPct val="100000"/>
              <a:buFont typeface="+mj-lt"/>
              <a:buAutoNum type="alphaLcParenR"/>
            </a:pPr>
            <a:endParaRPr lang="it-IT" sz="1600" b="1" dirty="0"/>
          </a:p>
        </p:txBody>
      </p:sp>
      <p:sp>
        <p:nvSpPr>
          <p:cNvPr id="19" name="Ovale 18">
            <a:extLst>
              <a:ext uri="{FF2B5EF4-FFF2-40B4-BE49-F238E27FC236}">
                <a16:creationId xmlns:a16="http://schemas.microsoft.com/office/drawing/2014/main" id="{6DBEFDEB-527A-41EF-B6BE-4527985F573B}"/>
              </a:ext>
            </a:extLst>
          </p:cNvPr>
          <p:cNvSpPr/>
          <p:nvPr/>
        </p:nvSpPr>
        <p:spPr>
          <a:xfrm>
            <a:off x="882392" y="126409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6DBEFDEB-527A-41EF-B6BE-4527985F573B}"/>
              </a:ext>
            </a:extLst>
          </p:cNvPr>
          <p:cNvSpPr/>
          <p:nvPr/>
        </p:nvSpPr>
        <p:spPr>
          <a:xfrm>
            <a:off x="882536" y="3270653"/>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8E1CA206-40CD-C463-6667-C8B708409D30}"/>
              </a:ext>
            </a:extLst>
          </p:cNvPr>
          <p:cNvPicPr>
            <a:picLocks noChangeAspect="1"/>
          </p:cNvPicPr>
          <p:nvPr/>
        </p:nvPicPr>
        <p:blipFill>
          <a:blip r:embed="rId2"/>
          <a:stretch>
            <a:fillRect/>
          </a:stretch>
        </p:blipFill>
        <p:spPr>
          <a:xfrm>
            <a:off x="51848" y="27660"/>
            <a:ext cx="948541" cy="1150896"/>
          </a:xfrm>
          <a:prstGeom prst="rect">
            <a:avLst/>
          </a:prstGeom>
        </p:spPr>
      </p:pic>
    </p:spTree>
    <p:extLst>
      <p:ext uri="{BB962C8B-B14F-4D97-AF65-F5344CB8AC3E}">
        <p14:creationId xmlns:p14="http://schemas.microsoft.com/office/powerpoint/2010/main" val="254287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ttore 1 23">
            <a:extLst>
              <a:ext uri="{FF2B5EF4-FFF2-40B4-BE49-F238E27FC236}">
                <a16:creationId xmlns:a16="http://schemas.microsoft.com/office/drawing/2014/main" id="{F488B019-E431-3D4A-A0BE-F1420FB37497}"/>
              </a:ext>
            </a:extLst>
          </p:cNvPr>
          <p:cNvCxnSpPr>
            <a:cxnSpLocks/>
          </p:cNvCxnSpPr>
          <p:nvPr/>
        </p:nvCxnSpPr>
        <p:spPr>
          <a:xfrm>
            <a:off x="470381" y="3852919"/>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cxnSp>
        <p:nvCxnSpPr>
          <p:cNvPr id="21" name="Connettore 1 20">
            <a:extLst>
              <a:ext uri="{FF2B5EF4-FFF2-40B4-BE49-F238E27FC236}">
                <a16:creationId xmlns:a16="http://schemas.microsoft.com/office/drawing/2014/main" id="{F488B019-E431-3D4A-A0BE-F1420FB37497}"/>
              </a:ext>
            </a:extLst>
          </p:cNvPr>
          <p:cNvCxnSpPr>
            <a:cxnSpLocks/>
          </p:cNvCxnSpPr>
          <p:nvPr/>
        </p:nvCxnSpPr>
        <p:spPr>
          <a:xfrm>
            <a:off x="470381" y="1887950"/>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1AF213CF-D7FE-4C97-ABEB-DBF921C4E74F}"/>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II </a:t>
            </a:r>
            <a:r>
              <a:rPr lang="it-IT" sz="1600" dirty="0">
                <a:latin typeface="Arial Unicode MS" pitchFamily="34" charset="-128"/>
                <a:ea typeface="Arial Unicode MS" pitchFamily="34" charset="-128"/>
                <a:cs typeface="Arial Unicode MS" pitchFamily="34" charset="-128"/>
              </a:rPr>
              <a:t>DISPOSIZIONI GENERALI PER LA TUTELA DEL TERRITORIO</a:t>
            </a:r>
          </a:p>
        </p:txBody>
      </p:sp>
      <p:sp>
        <p:nvSpPr>
          <p:cNvPr id="4" name="Rettangolo 3">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40C9B9E4-5EE0-F343-B5C0-611BBB9CD81E}"/>
              </a:ext>
            </a:extLst>
          </p:cNvPr>
          <p:cNvSpPr/>
          <p:nvPr/>
        </p:nvSpPr>
        <p:spPr>
          <a:xfrm rot="16200000">
            <a:off x="-1537531" y="3477667"/>
            <a:ext cx="397256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Consumo di suolo</a:t>
            </a:r>
          </a:p>
        </p:txBody>
      </p:sp>
      <p:sp>
        <p:nvSpPr>
          <p:cNvPr id="15" name="Rettangolo 14">
            <a:extLst>
              <a:ext uri="{FF2B5EF4-FFF2-40B4-BE49-F238E27FC236}">
                <a16:creationId xmlns:a16="http://schemas.microsoft.com/office/drawing/2014/main" id="{E5CEDF24-D4B0-1B4A-8B10-5AF93E4BE479}"/>
              </a:ext>
            </a:extLst>
          </p:cNvPr>
          <p:cNvSpPr/>
          <p:nvPr/>
        </p:nvSpPr>
        <p:spPr>
          <a:xfrm>
            <a:off x="1647393" y="1123292"/>
            <a:ext cx="9818330" cy="742767"/>
          </a:xfrm>
          <a:prstGeom prst="rect">
            <a:avLst/>
          </a:prstGeom>
        </p:spPr>
        <p:txBody>
          <a:bodyPr wrap="square">
            <a:spAutoFit/>
          </a:bodyPr>
          <a:lstStyle/>
          <a:p>
            <a:pPr marL="85725" algn="just">
              <a:lnSpc>
                <a:spcPct val="90000"/>
              </a:lnSpc>
              <a:spcBef>
                <a:spcPts val="1200"/>
              </a:spcBef>
              <a:spcAft>
                <a:spcPts val="200"/>
              </a:spcAft>
              <a:buClr>
                <a:schemeClr val="accent1"/>
              </a:buClr>
              <a:buSzPct val="100000"/>
            </a:pPr>
            <a:r>
              <a:rPr lang="it-IT" dirty="0">
                <a:solidFill>
                  <a:srgbClr val="FF0000"/>
                </a:solidFill>
              </a:rPr>
              <a:t>Il CONSUMO DI SUOLO è consentito al difuori del perimetro del territorio urbanizzato:</a:t>
            </a:r>
          </a:p>
          <a:p>
            <a:pPr marL="792163" indent="-342900" algn="just">
              <a:lnSpc>
                <a:spcPct val="90000"/>
              </a:lnSpc>
              <a:spcBef>
                <a:spcPts val="1200"/>
              </a:spcBef>
              <a:spcAft>
                <a:spcPts val="200"/>
              </a:spcAft>
              <a:buClr>
                <a:schemeClr val="accent1"/>
              </a:buClr>
              <a:buSzPct val="100000"/>
              <a:buFont typeface="+mj-lt"/>
              <a:buAutoNum type="alphaLcParenR"/>
            </a:pPr>
            <a:endParaRPr lang="it-IT" sz="1600" b="1" dirty="0"/>
          </a:p>
        </p:txBody>
      </p:sp>
      <p:sp>
        <p:nvSpPr>
          <p:cNvPr id="16" name="Rettangolo 15">
            <a:extLst>
              <a:ext uri="{FF2B5EF4-FFF2-40B4-BE49-F238E27FC236}">
                <a16:creationId xmlns:a16="http://schemas.microsoft.com/office/drawing/2014/main" id="{E5CEDF24-D4B0-1B4A-8B10-5AF93E4BE479}"/>
              </a:ext>
            </a:extLst>
          </p:cNvPr>
          <p:cNvSpPr/>
          <p:nvPr/>
        </p:nvSpPr>
        <p:spPr>
          <a:xfrm>
            <a:off x="1777976" y="3731896"/>
            <a:ext cx="9818330" cy="2400657"/>
          </a:xfrm>
          <a:prstGeom prst="rect">
            <a:avLst/>
          </a:prstGeom>
        </p:spPr>
        <p:txBody>
          <a:bodyPr wrap="square">
            <a:spAutoFit/>
          </a:bodyPr>
          <a:lstStyle/>
          <a:p>
            <a:pPr algn="just"/>
            <a:r>
              <a:rPr lang="it-IT" sz="2000" dirty="0"/>
              <a:t>In aggiunta alla quota di cui al comma 3, un ulteriore incremento del consumo di suolo al di fuori del perimetro del territorio urbanizzato nel limite massimo del </a:t>
            </a:r>
            <a:r>
              <a:rPr lang="it-IT" sz="2800" b="1" dirty="0"/>
              <a:t>tre per cento</a:t>
            </a:r>
            <a:r>
              <a:rPr lang="it-IT" sz="2000" dirty="0"/>
              <a:t>, calcolato sulla superficie complessiva del territorio urbanizzato, anche in </a:t>
            </a:r>
            <a:r>
              <a:rPr lang="it-IT" sz="2400" b="1" dirty="0"/>
              <a:t>assenza di interventi compensativi di </a:t>
            </a:r>
            <a:r>
              <a:rPr lang="it-IT" sz="2400" b="1" dirty="0" err="1"/>
              <a:t>desigillazione</a:t>
            </a:r>
            <a:r>
              <a:rPr lang="it-IT" sz="2400" b="1" dirty="0"/>
              <a:t> e/o di retrocessione</a:t>
            </a:r>
            <a:r>
              <a:rPr lang="it-IT" sz="2400" dirty="0"/>
              <a:t> </a:t>
            </a:r>
            <a:r>
              <a:rPr lang="it-IT" sz="2000" dirty="0"/>
              <a:t>da eseguire all'interno del territorio urbanizzato medesimo.</a:t>
            </a:r>
          </a:p>
          <a:p>
            <a:pPr algn="just"/>
            <a:r>
              <a:rPr lang="de-DE" sz="1400" dirty="0"/>
              <a:t>Art. 8, </a:t>
            </a:r>
            <a:r>
              <a:rPr lang="de-DE" sz="1400" dirty="0" err="1"/>
              <a:t>comma</a:t>
            </a:r>
            <a:r>
              <a:rPr lang="de-DE" sz="1400" dirty="0"/>
              <a:t> </a:t>
            </a:r>
            <a:r>
              <a:rPr lang="it-IT" sz="1400" dirty="0"/>
              <a:t>6</a:t>
            </a:r>
          </a:p>
          <a:p>
            <a:pPr algn="just"/>
            <a:endParaRPr lang="it-IT" sz="2000" dirty="0">
              <a:solidFill>
                <a:srgbClr val="FF0000"/>
              </a:solidFill>
              <a:latin typeface="Arial Unicode MS" pitchFamily="34" charset="-128"/>
              <a:ea typeface="Arial Unicode MS" pitchFamily="34" charset="-128"/>
              <a:cs typeface="Arial Unicode MS" pitchFamily="34" charset="-128"/>
            </a:endParaRPr>
          </a:p>
        </p:txBody>
      </p:sp>
      <p:sp>
        <p:nvSpPr>
          <p:cNvPr id="19" name="Ovale 18">
            <a:extLst>
              <a:ext uri="{FF2B5EF4-FFF2-40B4-BE49-F238E27FC236}">
                <a16:creationId xmlns:a16="http://schemas.microsoft.com/office/drawing/2014/main" id="{6DBEFDEB-527A-41EF-B6BE-4527985F573B}"/>
              </a:ext>
            </a:extLst>
          </p:cNvPr>
          <p:cNvSpPr/>
          <p:nvPr/>
        </p:nvSpPr>
        <p:spPr>
          <a:xfrm>
            <a:off x="898211" y="1766927"/>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6DBEFDEB-527A-41EF-B6BE-4527985F573B}"/>
              </a:ext>
            </a:extLst>
          </p:cNvPr>
          <p:cNvSpPr/>
          <p:nvPr/>
        </p:nvSpPr>
        <p:spPr>
          <a:xfrm>
            <a:off x="859340" y="3731896"/>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8E1CA206-40CD-C463-6667-C8B708409D30}"/>
              </a:ext>
            </a:extLst>
          </p:cNvPr>
          <p:cNvPicPr>
            <a:picLocks noChangeAspect="1"/>
          </p:cNvPicPr>
          <p:nvPr/>
        </p:nvPicPr>
        <p:blipFill>
          <a:blip r:embed="rId2"/>
          <a:stretch>
            <a:fillRect/>
          </a:stretch>
        </p:blipFill>
        <p:spPr>
          <a:xfrm>
            <a:off x="51848" y="27660"/>
            <a:ext cx="948541" cy="1150896"/>
          </a:xfrm>
          <a:prstGeom prst="rect">
            <a:avLst/>
          </a:prstGeom>
        </p:spPr>
      </p:pic>
      <p:sp>
        <p:nvSpPr>
          <p:cNvPr id="9" name="Rettangolo 8"/>
          <p:cNvSpPr/>
          <p:nvPr/>
        </p:nvSpPr>
        <p:spPr>
          <a:xfrm>
            <a:off x="1823782" y="1572681"/>
            <a:ext cx="9740146" cy="2031325"/>
          </a:xfrm>
          <a:prstGeom prst="rect">
            <a:avLst/>
          </a:prstGeom>
        </p:spPr>
        <p:txBody>
          <a:bodyPr wrap="square">
            <a:spAutoFit/>
          </a:bodyPr>
          <a:lstStyle/>
          <a:p>
            <a:pPr algn="just"/>
            <a:r>
              <a:rPr lang="it-IT" sz="2000" dirty="0"/>
              <a:t>Entro il limite massimo del </a:t>
            </a:r>
            <a:r>
              <a:rPr lang="it-IT" sz="2800" b="1" dirty="0"/>
              <a:t>quattro per cento</a:t>
            </a:r>
            <a:r>
              <a:rPr lang="it-IT" sz="2800" dirty="0"/>
              <a:t> </a:t>
            </a:r>
            <a:r>
              <a:rPr lang="it-IT" sz="2000" dirty="0"/>
              <a:t>della superficie complessiva del territorio urbanizzato, per l’intero periodo di vigenza dello strumento urbanistico, a condizione che siano eseguiti </a:t>
            </a:r>
            <a:r>
              <a:rPr lang="it-IT" sz="2400" b="1" dirty="0"/>
              <a:t>interventi di </a:t>
            </a:r>
            <a:r>
              <a:rPr lang="it-IT" sz="2400" b="1" dirty="0" err="1"/>
              <a:t>desigillazione</a:t>
            </a:r>
            <a:r>
              <a:rPr lang="it-IT" sz="2400" b="1" dirty="0"/>
              <a:t> e/o di retrocessione</a:t>
            </a:r>
            <a:r>
              <a:rPr lang="it-IT" sz="2400" dirty="0"/>
              <a:t> </a:t>
            </a:r>
            <a:r>
              <a:rPr lang="it-IT" sz="2000" dirty="0"/>
              <a:t>a zona con destinazione a verde soggetta a vincolo di inedificabilità</a:t>
            </a:r>
            <a:r>
              <a:rPr lang="it-IT" sz="2000" b="1" dirty="0"/>
              <a:t> </a:t>
            </a:r>
            <a:r>
              <a:rPr lang="it-IT" sz="2000" dirty="0"/>
              <a:t>di aree di pari misura all’interno del medesimo territorio. </a:t>
            </a:r>
          </a:p>
          <a:p>
            <a:pPr algn="just"/>
            <a:r>
              <a:rPr lang="de-DE" sz="1400" dirty="0"/>
              <a:t>Art. 8, </a:t>
            </a:r>
            <a:r>
              <a:rPr lang="de-DE" sz="1400" dirty="0" err="1"/>
              <a:t>comma</a:t>
            </a:r>
            <a:r>
              <a:rPr lang="de-DE" sz="1400" dirty="0"/>
              <a:t> 3</a:t>
            </a:r>
            <a:endParaRPr lang="it-IT" sz="1400" dirty="0"/>
          </a:p>
        </p:txBody>
      </p:sp>
    </p:spTree>
    <p:extLst>
      <p:ext uri="{BB962C8B-B14F-4D97-AF65-F5344CB8AC3E}">
        <p14:creationId xmlns:p14="http://schemas.microsoft.com/office/powerpoint/2010/main" val="265764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ttore 1 20">
            <a:extLst>
              <a:ext uri="{FF2B5EF4-FFF2-40B4-BE49-F238E27FC236}">
                <a16:creationId xmlns:a16="http://schemas.microsoft.com/office/drawing/2014/main" id="{F488B019-E431-3D4A-A0BE-F1420FB37497}"/>
              </a:ext>
            </a:extLst>
          </p:cNvPr>
          <p:cNvCxnSpPr>
            <a:cxnSpLocks/>
          </p:cNvCxnSpPr>
          <p:nvPr/>
        </p:nvCxnSpPr>
        <p:spPr>
          <a:xfrm>
            <a:off x="326887" y="1514948"/>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4" name="Connettore diritto 13">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1AF213CF-D7FE-4C97-ABEB-DBF921C4E74F}"/>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II </a:t>
            </a:r>
            <a:r>
              <a:rPr lang="it-IT" sz="1600" dirty="0">
                <a:latin typeface="Arial Unicode MS" pitchFamily="34" charset="-128"/>
                <a:ea typeface="Arial Unicode MS" pitchFamily="34" charset="-128"/>
                <a:cs typeface="Arial Unicode MS" pitchFamily="34" charset="-128"/>
              </a:rPr>
              <a:t>DISPOSIZIONI GENERALI PER LA TUTELA DEL TERRITORIO</a:t>
            </a:r>
          </a:p>
        </p:txBody>
      </p:sp>
      <p:sp>
        <p:nvSpPr>
          <p:cNvPr id="3" name="Segnaposto contenuto 2">
            <a:extLst>
              <a:ext uri="{FF2B5EF4-FFF2-40B4-BE49-F238E27FC236}">
                <a16:creationId xmlns:a16="http://schemas.microsoft.com/office/drawing/2014/main" id="{73BDB4D4-1742-478B-A7E4-7FB7C9D81A81}"/>
              </a:ext>
            </a:extLst>
          </p:cNvPr>
          <p:cNvSpPr>
            <a:spLocks noGrp="1"/>
          </p:cNvSpPr>
          <p:nvPr>
            <p:ph idx="1"/>
          </p:nvPr>
        </p:nvSpPr>
        <p:spPr>
          <a:xfrm>
            <a:off x="1679274" y="1286393"/>
            <a:ext cx="10093864" cy="3358181"/>
          </a:xfrm>
          <a:solidFill>
            <a:schemeClr val="bg1"/>
          </a:solidFill>
        </p:spPr>
        <p:txBody>
          <a:bodyPr>
            <a:noAutofit/>
          </a:bodyPr>
          <a:lstStyle/>
          <a:p>
            <a:pPr marL="0" indent="0" algn="just">
              <a:lnSpc>
                <a:spcPct val="115000"/>
              </a:lnSpc>
              <a:spcAft>
                <a:spcPts val="1000"/>
              </a:spcAft>
              <a:buNone/>
            </a:pPr>
            <a:r>
              <a:rPr lang="it-IT" sz="1800" b="1" dirty="0"/>
              <a:t>Non concorrono alla costituzione del consumo di suolo </a:t>
            </a:r>
            <a:r>
              <a:rPr lang="it-IT" sz="1600" dirty="0"/>
              <a:t>le aree, all’interno del perimetro del territorio urbanizzato e al di fuori del territorio urbanizzato, necessarie per realizzare i seguenti interventi:</a:t>
            </a:r>
          </a:p>
          <a:p>
            <a:pPr marL="342900" lvl="0" indent="-342900" algn="just">
              <a:lnSpc>
                <a:spcPct val="115000"/>
              </a:lnSpc>
              <a:buFont typeface="+mj-lt"/>
              <a:buAutoNum type="alphaLcParenR"/>
            </a:pPr>
            <a:r>
              <a:rPr lang="it-IT" sz="1600" dirty="0">
                <a:solidFill>
                  <a:schemeClr val="accent6">
                    <a:lumMod val="50000"/>
                  </a:schemeClr>
                </a:solidFill>
              </a:rPr>
              <a:t>opere pubbliche e opere qualificate di interesse pubblico o di pubblica utilità, ivi incluse le dotazioni territoriali e le opere di cui agli articoli 50, 53 e 56 del </a:t>
            </a:r>
            <a:r>
              <a:rPr lang="it-IT" sz="1600" dirty="0" err="1">
                <a:solidFill>
                  <a:schemeClr val="accent6">
                    <a:lumMod val="50000"/>
                  </a:schemeClr>
                </a:solidFill>
              </a:rPr>
              <a:t>d.p.r.</a:t>
            </a:r>
            <a:r>
              <a:rPr lang="it-IT" sz="1600" dirty="0">
                <a:solidFill>
                  <a:schemeClr val="accent6">
                    <a:lumMod val="50000"/>
                  </a:schemeClr>
                </a:solidFill>
              </a:rPr>
              <a:t> 6 marzo 1978 n. 218 e di cui all’articolo 17 della legge regionale 22 agosto 1994 n. 56; </a:t>
            </a:r>
            <a:r>
              <a:rPr lang="it-IT" sz="1400" dirty="0"/>
              <a:t>(Modifica intervenuta nella seduta consiliare del 30.01.24)</a:t>
            </a:r>
          </a:p>
          <a:p>
            <a:pPr marL="342900" lvl="0" indent="-342900" algn="just">
              <a:lnSpc>
                <a:spcPct val="115000"/>
              </a:lnSpc>
              <a:buFont typeface="+mj-lt"/>
              <a:buAutoNum type="alphaLcParenR"/>
            </a:pPr>
            <a:r>
              <a:rPr lang="it-IT" sz="1600" dirty="0"/>
              <a:t>interventi di ampliamento e ristrutturazione di fabbricati adibiti all'esercizio di impresa per lo sviluppo di attività già insediate ai sensi del DPR n. 160\10;</a:t>
            </a:r>
          </a:p>
          <a:p>
            <a:pPr marL="342900" lvl="0" indent="-342900" algn="just">
              <a:lnSpc>
                <a:spcPct val="115000"/>
              </a:lnSpc>
              <a:buFont typeface="+mj-lt"/>
              <a:buAutoNum type="alphaLcParenR"/>
            </a:pPr>
            <a:r>
              <a:rPr lang="it-IT" sz="1600" dirty="0"/>
              <a:t>fabbricati nel territorio rurale funzionali all'esercizio dell’attività agricola;</a:t>
            </a:r>
          </a:p>
          <a:p>
            <a:pPr marL="342900" lvl="0" indent="-342900" algn="just">
              <a:lnSpc>
                <a:spcPct val="115000"/>
              </a:lnSpc>
              <a:buFont typeface="+mj-lt"/>
              <a:buAutoNum type="alphaLcParenR"/>
            </a:pPr>
            <a:r>
              <a:rPr lang="it-IT" sz="1600" dirty="0"/>
              <a:t>interventi di edilizia residenziale sociale;</a:t>
            </a:r>
          </a:p>
          <a:p>
            <a:pPr marL="342900" lvl="0" indent="-342900" algn="just">
              <a:lnSpc>
                <a:spcPct val="115000"/>
              </a:lnSpc>
              <a:spcAft>
                <a:spcPts val="1000"/>
              </a:spcAft>
              <a:buFont typeface="+mj-lt"/>
              <a:buAutoNum type="alphaLcParenR"/>
            </a:pPr>
            <a:r>
              <a:rPr lang="it-IT" sz="1600" dirty="0"/>
              <a:t>parchi urbani.</a:t>
            </a:r>
          </a:p>
          <a:p>
            <a:pPr marL="0" indent="0" algn="just">
              <a:buNone/>
            </a:pPr>
            <a:endParaRPr lang="it-IT" sz="1600" dirty="0"/>
          </a:p>
        </p:txBody>
      </p:sp>
      <p:sp>
        <p:nvSpPr>
          <p:cNvPr id="5" name="Rettangolo 4">
            <a:extLst>
              <a:ext uri="{FF2B5EF4-FFF2-40B4-BE49-F238E27FC236}">
                <a16:creationId xmlns:a16="http://schemas.microsoft.com/office/drawing/2014/main" id="{40C9B9E4-5EE0-F343-B5C0-611BBB9CD81E}"/>
              </a:ext>
            </a:extLst>
          </p:cNvPr>
          <p:cNvSpPr/>
          <p:nvPr/>
        </p:nvSpPr>
        <p:spPr>
          <a:xfrm rot="16200000">
            <a:off x="-1537531" y="3477667"/>
            <a:ext cx="3972562" cy="707886"/>
          </a:xfrm>
          <a:prstGeom prst="rect">
            <a:avLst/>
          </a:prstGeom>
          <a:noFill/>
        </p:spPr>
        <p:txBody>
          <a:bodyPr wrap="none" lIns="91440" tIns="45720" rIns="91440" bIns="45720">
            <a:spAutoFit/>
          </a:bodyPr>
          <a:lstStyle/>
          <a:p>
            <a:pPr algn="ctr"/>
            <a:r>
              <a:rPr lang="it-IT" sz="4000" b="1" cap="none" spc="0" dirty="0">
                <a:ln w="6600">
                  <a:solidFill>
                    <a:schemeClr val="accent2"/>
                  </a:solidFill>
                  <a:prstDash val="solid"/>
                </a:ln>
                <a:solidFill>
                  <a:srgbClr val="FFFFFF"/>
                </a:solidFill>
                <a:effectLst>
                  <a:outerShdw dist="38100" dir="2700000" algn="tl" rotWithShape="0">
                    <a:schemeClr val="accent2"/>
                  </a:outerShdw>
                </a:effectLst>
              </a:rPr>
              <a:t>Consumo di suolo</a:t>
            </a:r>
          </a:p>
        </p:txBody>
      </p:sp>
      <p:sp>
        <p:nvSpPr>
          <p:cNvPr id="15" name="Rettangolo 14">
            <a:extLst>
              <a:ext uri="{FF2B5EF4-FFF2-40B4-BE49-F238E27FC236}">
                <a16:creationId xmlns:a16="http://schemas.microsoft.com/office/drawing/2014/main" id="{E5CEDF24-D4B0-1B4A-8B10-5AF93E4BE479}"/>
              </a:ext>
            </a:extLst>
          </p:cNvPr>
          <p:cNvSpPr/>
          <p:nvPr/>
        </p:nvSpPr>
        <p:spPr>
          <a:xfrm>
            <a:off x="802694" y="5779570"/>
            <a:ext cx="11004354" cy="784830"/>
          </a:xfrm>
          <a:prstGeom prst="rect">
            <a:avLst/>
          </a:prstGeom>
        </p:spPr>
        <p:txBody>
          <a:bodyPr wrap="square">
            <a:spAutoFit/>
          </a:bodyPr>
          <a:lstStyle/>
          <a:p>
            <a:pPr marL="449263" algn="just">
              <a:lnSpc>
                <a:spcPct val="90000"/>
              </a:lnSpc>
              <a:spcBef>
                <a:spcPts val="1200"/>
              </a:spcBef>
              <a:spcAft>
                <a:spcPts val="200"/>
              </a:spcAft>
              <a:buClr>
                <a:schemeClr val="accent1"/>
              </a:buClr>
              <a:buSzPct val="100000"/>
            </a:pPr>
            <a:r>
              <a:rPr lang="it-IT" sz="1600" dirty="0" smtClean="0"/>
              <a:t>I </a:t>
            </a:r>
            <a:r>
              <a:rPr lang="it-IT" sz="1600" dirty="0"/>
              <a:t>Comuni contermini o ricompresi nell’Unione dei comuni possono </a:t>
            </a:r>
            <a:r>
              <a:rPr lang="it-IT" b="1" dirty="0"/>
              <a:t>stipulare accordi </a:t>
            </a:r>
            <a:r>
              <a:rPr lang="it-IT" sz="1600" dirty="0"/>
              <a:t>per la </a:t>
            </a:r>
            <a:r>
              <a:rPr lang="it-IT" sz="1600" b="1" dirty="0"/>
              <a:t>ripartizione differenziata delle quote di consumo di suolo </a:t>
            </a:r>
            <a:r>
              <a:rPr lang="it-IT" sz="1600" dirty="0"/>
              <a:t>nel rispetto della percentuale complessiva in conformità ai criteri e alle modalità stabiliti dalle Province secondo misure di </a:t>
            </a:r>
            <a:r>
              <a:rPr lang="it-IT" sz="1600" b="1" dirty="0"/>
              <a:t>perequazione territoriale (art. 48)</a:t>
            </a:r>
            <a:r>
              <a:rPr lang="it-IT" sz="1600" dirty="0"/>
              <a:t>.   </a:t>
            </a:r>
            <a:r>
              <a:rPr lang="it-IT" sz="1600" b="1" dirty="0"/>
              <a:t>FLESSIBILITA’</a:t>
            </a:r>
          </a:p>
        </p:txBody>
      </p:sp>
      <p:sp>
        <p:nvSpPr>
          <p:cNvPr id="19" name="Ovale 18">
            <a:extLst>
              <a:ext uri="{FF2B5EF4-FFF2-40B4-BE49-F238E27FC236}">
                <a16:creationId xmlns:a16="http://schemas.microsoft.com/office/drawing/2014/main" id="{6DBEFDEB-527A-41EF-B6BE-4527985F573B}"/>
              </a:ext>
            </a:extLst>
          </p:cNvPr>
          <p:cNvSpPr/>
          <p:nvPr/>
        </p:nvSpPr>
        <p:spPr>
          <a:xfrm>
            <a:off x="876579" y="138512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8E1CA206-40CD-C463-6667-C8B708409D30}"/>
              </a:ext>
            </a:extLst>
          </p:cNvPr>
          <p:cNvPicPr>
            <a:picLocks noChangeAspect="1"/>
          </p:cNvPicPr>
          <p:nvPr/>
        </p:nvPicPr>
        <p:blipFill>
          <a:blip r:embed="rId2"/>
          <a:stretch>
            <a:fillRect/>
          </a:stretch>
        </p:blipFill>
        <p:spPr>
          <a:xfrm>
            <a:off x="42810" y="16066"/>
            <a:ext cx="948541" cy="1150896"/>
          </a:xfrm>
          <a:prstGeom prst="rect">
            <a:avLst/>
          </a:prstGeom>
        </p:spPr>
      </p:pic>
      <p:sp>
        <p:nvSpPr>
          <p:cNvPr id="13" name="Rettangolo 12">
            <a:extLst>
              <a:ext uri="{FF2B5EF4-FFF2-40B4-BE49-F238E27FC236}">
                <a16:creationId xmlns:a16="http://schemas.microsoft.com/office/drawing/2014/main" id="{E5CEDF24-D4B0-1B4A-8B10-5AF93E4BE479}"/>
              </a:ext>
            </a:extLst>
          </p:cNvPr>
          <p:cNvSpPr/>
          <p:nvPr/>
        </p:nvSpPr>
        <p:spPr>
          <a:xfrm>
            <a:off x="1278569" y="965724"/>
            <a:ext cx="9818330" cy="742767"/>
          </a:xfrm>
          <a:prstGeom prst="rect">
            <a:avLst/>
          </a:prstGeom>
        </p:spPr>
        <p:txBody>
          <a:bodyPr wrap="square">
            <a:spAutoFit/>
          </a:bodyPr>
          <a:lstStyle/>
          <a:p>
            <a:pPr marL="85725" algn="just">
              <a:lnSpc>
                <a:spcPct val="90000"/>
              </a:lnSpc>
              <a:spcBef>
                <a:spcPts val="1200"/>
              </a:spcBef>
              <a:spcAft>
                <a:spcPts val="200"/>
              </a:spcAft>
              <a:buClr>
                <a:schemeClr val="accent1"/>
              </a:buClr>
              <a:buSzPct val="100000"/>
            </a:pPr>
            <a:r>
              <a:rPr lang="it-IT" dirty="0">
                <a:solidFill>
                  <a:srgbClr val="FF0000"/>
                </a:solidFill>
              </a:rPr>
              <a:t>DEROGHE ALLA COSTITUZIONE DEL CONSUMO DI SUOLO </a:t>
            </a:r>
            <a:r>
              <a:rPr lang="it-IT" sz="1400" dirty="0"/>
              <a:t>Art 8, commi 9, 10 e 11</a:t>
            </a:r>
            <a:r>
              <a:rPr lang="it-IT" dirty="0">
                <a:solidFill>
                  <a:srgbClr val="FF0000"/>
                </a:solidFill>
              </a:rPr>
              <a:t>: </a:t>
            </a:r>
          </a:p>
          <a:p>
            <a:pPr marL="792163" indent="-342900" algn="just">
              <a:lnSpc>
                <a:spcPct val="90000"/>
              </a:lnSpc>
              <a:spcBef>
                <a:spcPts val="1200"/>
              </a:spcBef>
              <a:spcAft>
                <a:spcPts val="200"/>
              </a:spcAft>
              <a:buClr>
                <a:schemeClr val="accent1"/>
              </a:buClr>
              <a:buSzPct val="100000"/>
              <a:buFont typeface="+mj-lt"/>
              <a:buAutoNum type="alphaLcParenR"/>
            </a:pPr>
            <a:endParaRPr lang="it-IT" sz="1600" b="1" dirty="0"/>
          </a:p>
        </p:txBody>
      </p:sp>
      <p:sp>
        <p:nvSpPr>
          <p:cNvPr id="8" name="Rettangolo 7"/>
          <p:cNvSpPr/>
          <p:nvPr/>
        </p:nvSpPr>
        <p:spPr>
          <a:xfrm>
            <a:off x="802695" y="5051801"/>
            <a:ext cx="10929630" cy="590931"/>
          </a:xfrm>
          <a:prstGeom prst="rect">
            <a:avLst/>
          </a:prstGeom>
        </p:spPr>
        <p:txBody>
          <a:bodyPr wrap="square">
            <a:spAutoFit/>
          </a:bodyPr>
          <a:lstStyle/>
          <a:p>
            <a:pPr marL="449263" algn="just">
              <a:lnSpc>
                <a:spcPct val="90000"/>
              </a:lnSpc>
              <a:spcBef>
                <a:spcPts val="1200"/>
              </a:spcBef>
              <a:spcAft>
                <a:spcPts val="200"/>
              </a:spcAft>
              <a:buClr>
                <a:schemeClr val="accent1"/>
              </a:buClr>
              <a:buSzPct val="100000"/>
            </a:pPr>
            <a:r>
              <a:rPr lang="it-IT" dirty="0"/>
              <a:t>Comunque gli interventi fuori dal perimetro si potranno realizzare previa </a:t>
            </a:r>
            <a:r>
              <a:rPr lang="it-IT" b="1" dirty="0"/>
              <a:t>verifica della insussistenza di alternative </a:t>
            </a:r>
            <a:r>
              <a:rPr lang="it-IT" dirty="0"/>
              <a:t>consistenti nella </a:t>
            </a:r>
            <a:r>
              <a:rPr lang="it-IT" b="1" dirty="0"/>
              <a:t>rigenerazione e riqualificazione </a:t>
            </a:r>
            <a:r>
              <a:rPr lang="it-IT" dirty="0"/>
              <a:t>del territorio urbanizzato. </a:t>
            </a:r>
            <a:endParaRPr lang="it-IT" dirty="0"/>
          </a:p>
        </p:txBody>
      </p:sp>
    </p:spTree>
    <p:extLst>
      <p:ext uri="{BB962C8B-B14F-4D97-AF65-F5344CB8AC3E}">
        <p14:creationId xmlns:p14="http://schemas.microsoft.com/office/powerpoint/2010/main" val="127519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20">
            <a:extLst>
              <a:ext uri="{FF2B5EF4-FFF2-40B4-BE49-F238E27FC236}">
                <a16:creationId xmlns:a16="http://schemas.microsoft.com/office/drawing/2014/main" id="{0D9EE18E-E972-3E3D-2A8E-DE0419B13B22}"/>
              </a:ext>
            </a:extLst>
          </p:cNvPr>
          <p:cNvCxnSpPr>
            <a:cxnSpLocks/>
          </p:cNvCxnSpPr>
          <p:nvPr/>
        </p:nvCxnSpPr>
        <p:spPr>
          <a:xfrm>
            <a:off x="429560" y="3220792"/>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6" name="Connettore diritto 15">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6DBEFDEB-527A-41EF-B6BE-4527985F573B}"/>
              </a:ext>
            </a:extLst>
          </p:cNvPr>
          <p:cNvSpPr/>
          <p:nvPr/>
        </p:nvSpPr>
        <p:spPr>
          <a:xfrm>
            <a:off x="858867" y="3111156"/>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7292B329-3D96-9E41-B9A4-C87FAF540670}"/>
              </a:ext>
            </a:extLst>
          </p:cNvPr>
          <p:cNvSpPr/>
          <p:nvPr/>
        </p:nvSpPr>
        <p:spPr>
          <a:xfrm rot="16200000">
            <a:off x="-2360573" y="3747487"/>
            <a:ext cx="5657318"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Rigenerazione e riqualificazione</a:t>
            </a:r>
          </a:p>
        </p:txBody>
      </p:sp>
      <p:pic>
        <p:nvPicPr>
          <p:cNvPr id="3" name="Immagine 2">
            <a:extLst>
              <a:ext uri="{FF2B5EF4-FFF2-40B4-BE49-F238E27FC236}">
                <a16:creationId xmlns:a16="http://schemas.microsoft.com/office/drawing/2014/main" id="{68C374C8-B43A-DD15-4255-AE20B3CFB94B}"/>
              </a:ext>
            </a:extLst>
          </p:cNvPr>
          <p:cNvPicPr>
            <a:picLocks noChangeAspect="1"/>
          </p:cNvPicPr>
          <p:nvPr/>
        </p:nvPicPr>
        <p:blipFill>
          <a:blip r:embed="rId2"/>
          <a:stretch>
            <a:fillRect/>
          </a:stretch>
        </p:blipFill>
        <p:spPr>
          <a:xfrm>
            <a:off x="32826" y="46685"/>
            <a:ext cx="948541" cy="1150896"/>
          </a:xfrm>
          <a:prstGeom prst="rect">
            <a:avLst/>
          </a:prstGeom>
        </p:spPr>
      </p:pic>
      <p:sp>
        <p:nvSpPr>
          <p:cNvPr id="5" name="Titolo 1">
            <a:extLst>
              <a:ext uri="{FF2B5EF4-FFF2-40B4-BE49-F238E27FC236}">
                <a16:creationId xmlns:a16="http://schemas.microsoft.com/office/drawing/2014/main" id="{C5E36AB6-E9D6-7F4F-B481-577202ADE538}"/>
              </a:ext>
            </a:extLst>
          </p:cNvPr>
          <p:cNvSpPr>
            <a:spLocks noGrp="1"/>
          </p:cNvSpPr>
          <p:nvPr>
            <p:ph type="title"/>
          </p:nvPr>
        </p:nvSpPr>
        <p:spPr>
          <a:xfrm>
            <a:off x="2285446" y="283948"/>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II </a:t>
            </a:r>
            <a:r>
              <a:rPr lang="it-IT" sz="1600" dirty="0">
                <a:latin typeface="Arial Unicode MS" pitchFamily="34" charset="-128"/>
                <a:ea typeface="Arial Unicode MS" pitchFamily="34" charset="-128"/>
                <a:cs typeface="Arial Unicode MS" pitchFamily="34" charset="-128"/>
              </a:rPr>
              <a:t>DISPOSIZIONI GENERALI PER LA TUTELA DEL TERRITORIO</a:t>
            </a:r>
          </a:p>
        </p:txBody>
      </p:sp>
      <p:sp>
        <p:nvSpPr>
          <p:cNvPr id="8" name="Rettangolo 7">
            <a:extLst>
              <a:ext uri="{FF2B5EF4-FFF2-40B4-BE49-F238E27FC236}">
                <a16:creationId xmlns:a16="http://schemas.microsoft.com/office/drawing/2014/main" id="{C90D863C-742A-05B1-EB83-193784F0E621}"/>
              </a:ext>
            </a:extLst>
          </p:cNvPr>
          <p:cNvSpPr/>
          <p:nvPr/>
        </p:nvSpPr>
        <p:spPr>
          <a:xfrm>
            <a:off x="1753824" y="1988181"/>
            <a:ext cx="9795626" cy="4862870"/>
          </a:xfrm>
          <a:prstGeom prst="rect">
            <a:avLst/>
          </a:prstGeom>
        </p:spPr>
        <p:txBody>
          <a:bodyPr wrap="square">
            <a:spAutoFit/>
          </a:bodyPr>
          <a:lstStyle/>
          <a:p>
            <a:pPr algn="just"/>
            <a:endParaRPr lang="it-IT" sz="1600" dirty="0">
              <a:solidFill>
                <a:srgbClr val="000000"/>
              </a:solidFill>
              <a:ea typeface="Arial Unicode MS" panose="020B0604020202020204" pitchFamily="34" charset="-128"/>
              <a:cs typeface="Arial Unicode MS" panose="020B0604020202020204" pitchFamily="34" charset="-128"/>
            </a:endParaRPr>
          </a:p>
          <a:p>
            <a:pPr algn="just"/>
            <a:r>
              <a:rPr lang="it-IT" dirty="0">
                <a:solidFill>
                  <a:srgbClr val="000000"/>
                </a:solidFill>
                <a:ea typeface="Arial Unicode MS" panose="020B0604020202020204" pitchFamily="34" charset="-128"/>
                <a:cs typeface="Arial Unicode MS" panose="020B0604020202020204" pitchFamily="34" charset="-128"/>
              </a:rPr>
              <a:t>la rigenerazione e la riqualificazione urbana </a:t>
            </a:r>
            <a:r>
              <a:rPr lang="it-IT" b="1" dirty="0">
                <a:solidFill>
                  <a:srgbClr val="000000"/>
                </a:solidFill>
                <a:ea typeface="Arial Unicode MS" panose="020B0604020202020204" pitchFamily="34" charset="-128"/>
                <a:cs typeface="Arial Unicode MS" panose="020B0604020202020204" pitchFamily="34" charset="-128"/>
              </a:rPr>
              <a:t>si realizzano mediante i seguenti interventi </a:t>
            </a:r>
            <a:r>
              <a:rPr lang="it-IT" dirty="0">
                <a:solidFill>
                  <a:srgbClr val="000000"/>
                </a:solidFill>
                <a:ea typeface="Arial Unicode MS" panose="020B0604020202020204" pitchFamily="34" charset="-128"/>
                <a:cs typeface="Arial Unicode MS" panose="020B0604020202020204" pitchFamily="34" charset="-128"/>
              </a:rPr>
              <a:t>che possono riguardare </a:t>
            </a:r>
            <a:r>
              <a:rPr lang="it-IT" b="1" dirty="0">
                <a:solidFill>
                  <a:srgbClr val="000000"/>
                </a:solidFill>
                <a:ea typeface="Arial Unicode MS" panose="020B0604020202020204" pitchFamily="34" charset="-128"/>
                <a:cs typeface="Arial Unicode MS" panose="020B0604020202020204" pitchFamily="34" charset="-128"/>
              </a:rPr>
              <a:t>aree ed edifici sia pubblici che privati:</a:t>
            </a:r>
          </a:p>
          <a:p>
            <a:pPr algn="just"/>
            <a:endParaRPr lang="it-IT" b="1" dirty="0">
              <a:solidFill>
                <a:srgbClr val="000000"/>
              </a:solidFill>
              <a:ea typeface="Arial Unicode MS" panose="020B0604020202020204" pitchFamily="34" charset="-128"/>
              <a:cs typeface="Arial Unicode MS" panose="020B0604020202020204" pitchFamily="34" charset="-128"/>
            </a:endParaRPr>
          </a:p>
          <a:p>
            <a:pPr marL="285750" indent="-285750" algn="just">
              <a:buFont typeface="Arial" panose="020B0604020202020204" pitchFamily="34" charset="0"/>
              <a:buChar char="•"/>
            </a:pPr>
            <a:r>
              <a:rPr lang="it-IT" b="1" dirty="0">
                <a:solidFill>
                  <a:srgbClr val="000000"/>
                </a:solidFill>
                <a:ea typeface="Arial Unicode MS" panose="020B0604020202020204" pitchFamily="34" charset="-128"/>
                <a:cs typeface="Arial Unicode MS" panose="020B0604020202020204" pitchFamily="34" charset="-128"/>
              </a:rPr>
              <a:t>interventi di " riuso edilizio” </a:t>
            </a:r>
            <a:r>
              <a:rPr lang="it-IT" dirty="0">
                <a:solidFill>
                  <a:srgbClr val="000000"/>
                </a:solidFill>
                <a:ea typeface="Arial Unicode MS" panose="020B0604020202020204" pitchFamily="34" charset="-128"/>
                <a:cs typeface="Arial Unicode MS" panose="020B0604020202020204" pitchFamily="34" charset="-128"/>
              </a:rPr>
              <a:t>riconducibili alle definizioni di cui all’articolo 3, comma 1, lettere a), b), c) e d), del d.p.r. 380/2001;</a:t>
            </a:r>
          </a:p>
          <a:p>
            <a:pPr marL="285750" indent="-285750" algn="just">
              <a:buFont typeface="Arial" panose="020B0604020202020204" pitchFamily="34" charset="0"/>
              <a:buChar char="•"/>
            </a:pPr>
            <a:r>
              <a:rPr lang="it-IT" b="1" dirty="0">
                <a:solidFill>
                  <a:srgbClr val="000000"/>
                </a:solidFill>
                <a:ea typeface="Arial Unicode MS" panose="020B0604020202020204" pitchFamily="34" charset="-128"/>
                <a:cs typeface="Arial Unicode MS" panose="020B0604020202020204" pitchFamily="34" charset="-128"/>
              </a:rPr>
              <a:t>interventi di "ristrutturazione urbanistica"</a:t>
            </a:r>
            <a:r>
              <a:rPr lang="it-IT" dirty="0">
                <a:solidFill>
                  <a:srgbClr val="000000"/>
                </a:solidFill>
                <a:ea typeface="Arial Unicode MS" panose="020B0604020202020204" pitchFamily="34" charset="-128"/>
                <a:cs typeface="Arial Unicode MS" panose="020B0604020202020204" pitchFamily="34" charset="-128"/>
              </a:rPr>
              <a:t> definiti dall’articolo 3, comma 1, lettera f) del d.p.r. n. 380/2001;</a:t>
            </a:r>
          </a:p>
          <a:p>
            <a:pPr marL="285750" indent="-285750" algn="just">
              <a:buFont typeface="Arial" panose="020B0604020202020204" pitchFamily="34" charset="0"/>
              <a:buChar char="•"/>
            </a:pPr>
            <a:r>
              <a:rPr lang="it-IT" b="1" dirty="0">
                <a:solidFill>
                  <a:srgbClr val="000000"/>
                </a:solidFill>
                <a:ea typeface="Arial Unicode MS" panose="020B0604020202020204" pitchFamily="34" charset="-128"/>
              </a:rPr>
              <a:t>interventi</a:t>
            </a:r>
            <a:r>
              <a:rPr lang="it-IT" b="1" dirty="0">
                <a:solidFill>
                  <a:srgbClr val="000000"/>
                </a:solidFill>
                <a:ea typeface="Arial Unicode MS" panose="020B0604020202020204" pitchFamily="34" charset="-128"/>
                <a:cs typeface="Arial Unicode MS" panose="020B0604020202020204" pitchFamily="34" charset="-128"/>
              </a:rPr>
              <a:t> di "addensamento o sostituzione urbana", </a:t>
            </a:r>
            <a:r>
              <a:rPr lang="it-IT" dirty="0">
                <a:solidFill>
                  <a:srgbClr val="000000"/>
                </a:solidFill>
                <a:ea typeface="Arial Unicode MS" panose="020B0604020202020204" pitchFamily="34" charset="-128"/>
                <a:cs typeface="Arial Unicode MS" panose="020B0604020202020204" pitchFamily="34" charset="-128"/>
              </a:rPr>
              <a:t>consistenti nei processi di riqualificazione, anche incrementali, che prevedono una loro significativa trasformazione. I</a:t>
            </a:r>
            <a:r>
              <a:rPr lang="it-IT" dirty="0"/>
              <a:t>n via esemplificativa: </a:t>
            </a:r>
          </a:p>
          <a:p>
            <a:pPr marL="285750" indent="-285750" algn="just">
              <a:buFont typeface="Arial" panose="020B0604020202020204" pitchFamily="34" charset="0"/>
              <a:buChar char="•"/>
            </a:pPr>
            <a:endParaRPr lang="it-IT" dirty="0"/>
          </a:p>
          <a:p>
            <a:pPr marL="342900" indent="-342900" algn="just">
              <a:buFont typeface="+mj-lt"/>
              <a:buAutoNum type="arabicPeriod"/>
            </a:pPr>
            <a:r>
              <a:rPr lang="it-IT" sz="1600" dirty="0"/>
              <a:t>la modificazione del disegno dei lotti, degli isolati, degli spazi aperti e della rete stradale; </a:t>
            </a:r>
          </a:p>
          <a:p>
            <a:pPr marL="342900" indent="-342900" algn="just">
              <a:buFont typeface="+mj-lt"/>
              <a:buAutoNum type="arabicPeriod"/>
            </a:pPr>
            <a:r>
              <a:rPr lang="it-IT" sz="1600" dirty="0"/>
              <a:t>la delocalizzazione degli immobili collocati in aree soggette a rischio ambientale e industriale; </a:t>
            </a:r>
          </a:p>
          <a:p>
            <a:pPr marL="342900" indent="-342900" algn="just">
              <a:buFont typeface="+mj-lt"/>
              <a:buAutoNum type="arabicPeriod"/>
            </a:pPr>
            <a:r>
              <a:rPr lang="it-IT" sz="1600" dirty="0"/>
              <a:t>la demolizione senza ricostruzione di edifici collocati in areali caratterizzati da un'eccessiva concentrazione insediativa, con l'eventuale trasferimento delle quantità edificatorie secondo le indicazioni del PUC; </a:t>
            </a:r>
          </a:p>
          <a:p>
            <a:pPr marL="342900" indent="-342900" algn="just">
              <a:buFont typeface="+mj-lt"/>
              <a:buAutoNum type="arabicPeriod"/>
            </a:pPr>
            <a:r>
              <a:rPr lang="it-IT" sz="1600" dirty="0"/>
              <a:t>l'inserimento di nuove funzioni e la realizzazione o l'adeguamento delle dotazioni territoriali, delle infrastrutture e dei servizi pubblici nonché l'attuazione di interventi di edilizia residenziale sociale. </a:t>
            </a:r>
          </a:p>
          <a:p>
            <a:pPr marL="285750" indent="-285750" algn="just">
              <a:buFont typeface="Arial" panose="020B0604020202020204" pitchFamily="34" charset="0"/>
              <a:buChar char="•"/>
            </a:pPr>
            <a:endParaRPr lang="it-IT" dirty="0">
              <a:solidFill>
                <a:srgbClr val="000000"/>
              </a:solidFill>
              <a:ea typeface="Arial Unicode MS" panose="020B0604020202020204" pitchFamily="34" charset="-128"/>
              <a:cs typeface="Arial Unicode MS" panose="020B0604020202020204" pitchFamily="34" charset="-128"/>
            </a:endParaRPr>
          </a:p>
        </p:txBody>
      </p:sp>
      <p:sp>
        <p:nvSpPr>
          <p:cNvPr id="13" name="Rettangolo 12">
            <a:extLst>
              <a:ext uri="{FF2B5EF4-FFF2-40B4-BE49-F238E27FC236}">
                <a16:creationId xmlns:a16="http://schemas.microsoft.com/office/drawing/2014/main" id="{DEA1C20D-581A-600B-F3C1-929D7465E596}"/>
              </a:ext>
            </a:extLst>
          </p:cNvPr>
          <p:cNvSpPr/>
          <p:nvPr/>
        </p:nvSpPr>
        <p:spPr>
          <a:xfrm>
            <a:off x="1355182" y="1415598"/>
            <a:ext cx="9894831" cy="707886"/>
          </a:xfrm>
          <a:prstGeom prst="rect">
            <a:avLst/>
          </a:prstGeom>
        </p:spPr>
        <p:txBody>
          <a:bodyPr wrap="square">
            <a:spAutoFit/>
          </a:bodyPr>
          <a:lstStyle/>
          <a:p>
            <a:pPr algn="just"/>
            <a:r>
              <a:rPr lang="it-IT" sz="2000" dirty="0">
                <a:solidFill>
                  <a:srgbClr val="000000"/>
                </a:solidFill>
                <a:ea typeface="Arial Unicode MS" panose="020B0604020202020204" pitchFamily="34" charset="-128"/>
              </a:rPr>
              <a:t>La Regione Abruzzo promuove la </a:t>
            </a:r>
            <a:r>
              <a:rPr lang="it-IT" sz="2000" b="1" dirty="0">
                <a:solidFill>
                  <a:srgbClr val="000000"/>
                </a:solidFill>
                <a:ea typeface="Arial Unicode MS" panose="020B0604020202020204" pitchFamily="34" charset="-128"/>
              </a:rPr>
              <a:t>RIGENERAZIONE E LA RIQUALIFICAZIONE</a:t>
            </a:r>
            <a:r>
              <a:rPr lang="it-IT" sz="2000" dirty="0">
                <a:solidFill>
                  <a:srgbClr val="000000"/>
                </a:solidFill>
                <a:ea typeface="Arial Unicode MS" panose="020B0604020202020204" pitchFamily="34" charset="-128"/>
              </a:rPr>
              <a:t> delle aree e degli edifici esistenti, secondo i criteri della sostenibilità e della qualità della vita.</a:t>
            </a:r>
          </a:p>
        </p:txBody>
      </p:sp>
      <p:sp>
        <p:nvSpPr>
          <p:cNvPr id="2" name="Rettangolo 1">
            <a:extLst>
              <a:ext uri="{FF2B5EF4-FFF2-40B4-BE49-F238E27FC236}">
                <a16:creationId xmlns:a16="http://schemas.microsoft.com/office/drawing/2014/main" id="{FB5FE318-2C84-7186-2F73-B962AA7C057B}"/>
              </a:ext>
            </a:extLst>
          </p:cNvPr>
          <p:cNvSpPr/>
          <p:nvPr/>
        </p:nvSpPr>
        <p:spPr>
          <a:xfrm>
            <a:off x="1275799" y="991338"/>
            <a:ext cx="9818330" cy="742767"/>
          </a:xfrm>
          <a:prstGeom prst="rect">
            <a:avLst/>
          </a:prstGeom>
        </p:spPr>
        <p:txBody>
          <a:bodyPr wrap="square">
            <a:spAutoFit/>
          </a:bodyPr>
          <a:lstStyle/>
          <a:p>
            <a:pPr marL="85725" algn="just">
              <a:lnSpc>
                <a:spcPct val="90000"/>
              </a:lnSpc>
              <a:spcBef>
                <a:spcPts val="1200"/>
              </a:spcBef>
              <a:spcAft>
                <a:spcPts val="200"/>
              </a:spcAft>
              <a:buClr>
                <a:schemeClr val="accent1"/>
              </a:buClr>
              <a:buSzPct val="100000"/>
            </a:pPr>
            <a:r>
              <a:rPr lang="it-IT" dirty="0">
                <a:solidFill>
                  <a:srgbClr val="FF0000"/>
                </a:solidFill>
              </a:rPr>
              <a:t>INTERVENTI DI RIGENERAZIONE E RIQUALIFICAZIONE URBANA </a:t>
            </a:r>
            <a:r>
              <a:rPr lang="it-IT" sz="1400" dirty="0"/>
              <a:t>Art 9, comma 3</a:t>
            </a:r>
            <a:r>
              <a:rPr lang="it-IT" dirty="0">
                <a:solidFill>
                  <a:srgbClr val="FF0000"/>
                </a:solidFill>
              </a:rPr>
              <a:t>: </a:t>
            </a:r>
          </a:p>
          <a:p>
            <a:pPr marL="792163" indent="-342900" algn="just">
              <a:lnSpc>
                <a:spcPct val="90000"/>
              </a:lnSpc>
              <a:spcBef>
                <a:spcPts val="1200"/>
              </a:spcBef>
              <a:spcAft>
                <a:spcPts val="200"/>
              </a:spcAft>
              <a:buClr>
                <a:schemeClr val="accent1"/>
              </a:buClr>
              <a:buSzPct val="100000"/>
              <a:buFont typeface="+mj-lt"/>
              <a:buAutoNum type="alphaLcParenR"/>
            </a:pPr>
            <a:endParaRPr lang="it-IT" sz="1600" b="1" dirty="0"/>
          </a:p>
        </p:txBody>
      </p:sp>
      <p:cxnSp>
        <p:nvCxnSpPr>
          <p:cNvPr id="6" name="Connettore 1 20">
            <a:extLst>
              <a:ext uri="{FF2B5EF4-FFF2-40B4-BE49-F238E27FC236}">
                <a16:creationId xmlns:a16="http://schemas.microsoft.com/office/drawing/2014/main" id="{F3CB13B7-7641-49CF-EE0E-1EE2E3B63CAF}"/>
              </a:ext>
            </a:extLst>
          </p:cNvPr>
          <p:cNvCxnSpPr>
            <a:cxnSpLocks/>
          </p:cNvCxnSpPr>
          <p:nvPr/>
        </p:nvCxnSpPr>
        <p:spPr>
          <a:xfrm>
            <a:off x="468085" y="3796741"/>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BCD9DCA2-A82D-AC34-5892-C891427B7FEF}"/>
              </a:ext>
            </a:extLst>
          </p:cNvPr>
          <p:cNvSpPr/>
          <p:nvPr/>
        </p:nvSpPr>
        <p:spPr>
          <a:xfrm>
            <a:off x="858867" y="3689174"/>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1 20">
            <a:extLst>
              <a:ext uri="{FF2B5EF4-FFF2-40B4-BE49-F238E27FC236}">
                <a16:creationId xmlns:a16="http://schemas.microsoft.com/office/drawing/2014/main" id="{4A16A34E-B44F-4DD1-48FB-E37E2FA347B5}"/>
              </a:ext>
            </a:extLst>
          </p:cNvPr>
          <p:cNvCxnSpPr>
            <a:cxnSpLocks/>
          </p:cNvCxnSpPr>
          <p:nvPr/>
        </p:nvCxnSpPr>
        <p:spPr>
          <a:xfrm>
            <a:off x="429352" y="4352912"/>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5AB5474A-67B1-89D5-7CA3-9F393603A1F4}"/>
              </a:ext>
            </a:extLst>
          </p:cNvPr>
          <p:cNvSpPr/>
          <p:nvPr/>
        </p:nvSpPr>
        <p:spPr>
          <a:xfrm rot="490183">
            <a:off x="858867" y="4231889"/>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7253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B33BB-CB47-B2CF-18C1-E48B7B908806}"/>
            </a:ext>
          </a:extLst>
        </p:cNvPr>
        <p:cNvGrpSpPr/>
        <p:nvPr/>
      </p:nvGrpSpPr>
      <p:grpSpPr>
        <a:xfrm>
          <a:off x="0" y="0"/>
          <a:ext cx="0" cy="0"/>
          <a:chOff x="0" y="0"/>
          <a:chExt cx="0" cy="0"/>
        </a:xfrm>
      </p:grpSpPr>
      <p:sp>
        <p:nvSpPr>
          <p:cNvPr id="19" name="Rettangolo 18">
            <a:extLst>
              <a:ext uri="{FF2B5EF4-FFF2-40B4-BE49-F238E27FC236}">
                <a16:creationId xmlns:a16="http://schemas.microsoft.com/office/drawing/2014/main" id="{999D2F93-E601-870D-4F6E-789C9B7ADE9F}"/>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0" name="Connettore diritto 19">
            <a:extLst>
              <a:ext uri="{FF2B5EF4-FFF2-40B4-BE49-F238E27FC236}">
                <a16:creationId xmlns:a16="http://schemas.microsoft.com/office/drawing/2014/main" id="{45F70EFC-3489-F0D8-2A7F-513C7A3A7D6D}"/>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1 22">
            <a:extLst>
              <a:ext uri="{FF2B5EF4-FFF2-40B4-BE49-F238E27FC236}">
                <a16:creationId xmlns:a16="http://schemas.microsoft.com/office/drawing/2014/main" id="{815729A0-15BB-D3FC-79EB-0FAA0A3AEF0B}"/>
              </a:ext>
            </a:extLst>
          </p:cNvPr>
          <p:cNvCxnSpPr>
            <a:cxnSpLocks/>
          </p:cNvCxnSpPr>
          <p:nvPr/>
        </p:nvCxnSpPr>
        <p:spPr>
          <a:xfrm>
            <a:off x="980022" y="4424841"/>
            <a:ext cx="40803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265F7E34-7E50-4831-512A-A4942BCE220D}"/>
              </a:ext>
            </a:extLst>
          </p:cNvPr>
          <p:cNvSpPr/>
          <p:nvPr/>
        </p:nvSpPr>
        <p:spPr>
          <a:xfrm>
            <a:off x="849342" y="2100594"/>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72FC0DDC-0A23-3E7D-B570-D924EA809654}"/>
              </a:ext>
            </a:extLst>
          </p:cNvPr>
          <p:cNvSpPr/>
          <p:nvPr/>
        </p:nvSpPr>
        <p:spPr>
          <a:xfrm>
            <a:off x="836255" y="386163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a:extLst>
              <a:ext uri="{FF2B5EF4-FFF2-40B4-BE49-F238E27FC236}">
                <a16:creationId xmlns:a16="http://schemas.microsoft.com/office/drawing/2014/main" id="{72BA725E-FFCA-BB49-5A9A-7FF2CCFA54E9}"/>
              </a:ext>
            </a:extLst>
          </p:cNvPr>
          <p:cNvCxnSpPr>
            <a:cxnSpLocks/>
          </p:cNvCxnSpPr>
          <p:nvPr/>
        </p:nvCxnSpPr>
        <p:spPr>
          <a:xfrm>
            <a:off x="1076944" y="2249812"/>
            <a:ext cx="3115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79EFFD05-F20D-29F7-0B09-0281A1F9CFB1}"/>
              </a:ext>
            </a:extLst>
          </p:cNvPr>
          <p:cNvCxnSpPr>
            <a:cxnSpLocks/>
          </p:cNvCxnSpPr>
          <p:nvPr/>
        </p:nvCxnSpPr>
        <p:spPr>
          <a:xfrm flipV="1">
            <a:off x="1076944" y="2991513"/>
            <a:ext cx="311594"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5C765970-149B-2B98-ACC8-BC858B19CD43}"/>
              </a:ext>
            </a:extLst>
          </p:cNvPr>
          <p:cNvPicPr>
            <a:picLocks noChangeAspect="1"/>
          </p:cNvPicPr>
          <p:nvPr/>
        </p:nvPicPr>
        <p:blipFill>
          <a:blip r:embed="rId2"/>
          <a:stretch>
            <a:fillRect/>
          </a:stretch>
        </p:blipFill>
        <p:spPr>
          <a:xfrm>
            <a:off x="32826" y="46685"/>
            <a:ext cx="948541" cy="1150896"/>
          </a:xfrm>
          <a:prstGeom prst="rect">
            <a:avLst/>
          </a:prstGeom>
        </p:spPr>
      </p:pic>
      <p:sp>
        <p:nvSpPr>
          <p:cNvPr id="5" name="Titolo 1">
            <a:extLst>
              <a:ext uri="{FF2B5EF4-FFF2-40B4-BE49-F238E27FC236}">
                <a16:creationId xmlns:a16="http://schemas.microsoft.com/office/drawing/2014/main" id="{CB48BA4C-5D70-649A-DC6C-7EF83FD77599}"/>
              </a:ext>
            </a:extLst>
          </p:cNvPr>
          <p:cNvSpPr>
            <a:spLocks noGrp="1"/>
          </p:cNvSpPr>
          <p:nvPr>
            <p:ph type="title"/>
          </p:nvPr>
        </p:nvSpPr>
        <p:spPr>
          <a:xfrm>
            <a:off x="2257426" y="263995"/>
            <a:ext cx="9474898" cy="783569"/>
          </a:xfrm>
        </p:spPr>
        <p:txBody>
          <a:bodyPr>
            <a:normAutofit/>
          </a:bodyPr>
          <a:lstStyle/>
          <a:p>
            <a:r>
              <a:rPr lang="it-IT" sz="3200" dirty="0">
                <a:latin typeface="Arial Unicode MS" pitchFamily="34" charset="-128"/>
                <a:ea typeface="Arial Unicode MS" pitchFamily="34" charset="-128"/>
                <a:cs typeface="Arial Unicode MS" pitchFamily="34" charset="-128"/>
              </a:rPr>
              <a:t>IL TITOLO II </a:t>
            </a:r>
            <a:r>
              <a:rPr lang="it-IT" sz="1600" dirty="0">
                <a:latin typeface="Arial Unicode MS" pitchFamily="34" charset="-128"/>
                <a:ea typeface="Arial Unicode MS" pitchFamily="34" charset="-128"/>
                <a:cs typeface="Arial Unicode MS" pitchFamily="34" charset="-128"/>
              </a:rPr>
              <a:t>DISPOSIZIONI GENERALI PER LA TUTELA DEL TERRITORIO</a:t>
            </a:r>
          </a:p>
        </p:txBody>
      </p:sp>
      <p:sp>
        <p:nvSpPr>
          <p:cNvPr id="8" name="Rettangolo 7">
            <a:extLst>
              <a:ext uri="{FF2B5EF4-FFF2-40B4-BE49-F238E27FC236}">
                <a16:creationId xmlns:a16="http://schemas.microsoft.com/office/drawing/2014/main" id="{49D9E00C-43F6-2F13-DC2B-E84925E03927}"/>
              </a:ext>
            </a:extLst>
          </p:cNvPr>
          <p:cNvSpPr/>
          <p:nvPr/>
        </p:nvSpPr>
        <p:spPr>
          <a:xfrm>
            <a:off x="1388057" y="1505434"/>
            <a:ext cx="10245273" cy="3600986"/>
          </a:xfrm>
          <a:prstGeom prst="rect">
            <a:avLst/>
          </a:prstGeom>
        </p:spPr>
        <p:txBody>
          <a:bodyPr wrap="square">
            <a:spAutoFit/>
          </a:bodyPr>
          <a:lstStyle/>
          <a:p>
            <a:pPr algn="just"/>
            <a:r>
              <a:rPr lang="it-IT"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Per </a:t>
            </a:r>
            <a:r>
              <a:rPr lang="it-IT" b="1" dirty="0">
                <a:solidFill>
                  <a:srgbClr val="000000"/>
                </a:solidFill>
                <a:ea typeface="Arial Unicode MS" panose="020B0604020202020204" pitchFamily="34" charset="-128"/>
              </a:rPr>
              <a:t>favorire gli interventi di rigenerazione e riqualificazione </a:t>
            </a:r>
            <a:r>
              <a:rPr lang="it-IT" dirty="0">
                <a:solidFill>
                  <a:srgbClr val="000000"/>
                </a:solidFill>
                <a:ea typeface="Arial Unicode MS" panose="020B0604020202020204" pitchFamily="34" charset="-128"/>
              </a:rPr>
              <a:t>urbana all’interno del perimetro del territorio urbanizzato sono previste le seguenti misure incentivanti:</a:t>
            </a:r>
          </a:p>
          <a:p>
            <a:pPr marL="342900" indent="-342900" algn="just">
              <a:buFont typeface="+mj-lt"/>
              <a:buAutoNum type="arabicPeriod"/>
            </a:pPr>
            <a:r>
              <a:rPr lang="it-IT" sz="1600" b="1" dirty="0">
                <a:solidFill>
                  <a:srgbClr val="FF0000"/>
                </a:solidFill>
                <a:ea typeface="Arial Unicode MS" panose="020B0604020202020204" pitchFamily="34" charset="-128"/>
              </a:rPr>
              <a:t>incrementi volumetrici per ampliamenti di edifici residenziali </a:t>
            </a:r>
            <a:r>
              <a:rPr lang="it-IT" sz="1600" dirty="0">
                <a:solidFill>
                  <a:srgbClr val="000000"/>
                </a:solidFill>
                <a:ea typeface="Arial Unicode MS" panose="020B0604020202020204" pitchFamily="34" charset="-128"/>
              </a:rPr>
              <a:t>con un incremento volumetrico massimo fino al </a:t>
            </a:r>
            <a:r>
              <a:rPr lang="it-IT" sz="1600" b="1" dirty="0">
                <a:solidFill>
                  <a:srgbClr val="000000"/>
                </a:solidFill>
                <a:ea typeface="Arial Unicode MS" panose="020B0604020202020204" pitchFamily="34" charset="-128"/>
              </a:rPr>
              <a:t>quaranta per cento </a:t>
            </a:r>
            <a:r>
              <a:rPr lang="it-IT" sz="1600" dirty="0">
                <a:solidFill>
                  <a:srgbClr val="000000"/>
                </a:solidFill>
                <a:ea typeface="Arial Unicode MS" panose="020B0604020202020204" pitchFamily="34" charset="-128"/>
              </a:rPr>
              <a:t>rispetto all’esistente  </a:t>
            </a:r>
            <a:r>
              <a:rPr lang="it-IT" sz="1600" b="1" dirty="0">
                <a:solidFill>
                  <a:srgbClr val="000000"/>
                </a:solidFill>
                <a:ea typeface="Arial Unicode MS" panose="020B0604020202020204" pitchFamily="34" charset="-128"/>
              </a:rPr>
              <a:t>incrementato del dieci per cento </a:t>
            </a:r>
            <a:r>
              <a:rPr lang="it-IT" sz="1600" dirty="0">
                <a:solidFill>
                  <a:srgbClr val="000000"/>
                </a:solidFill>
                <a:ea typeface="Arial Unicode MS" panose="020B0604020202020204" pitchFamily="34" charset="-128"/>
              </a:rPr>
              <a:t>con qualificazione energetica in classe A e di </a:t>
            </a:r>
            <a:r>
              <a:rPr lang="it-IT" sz="1600" b="1" dirty="0">
                <a:solidFill>
                  <a:srgbClr val="000000"/>
                </a:solidFill>
                <a:ea typeface="Arial Unicode MS" panose="020B0604020202020204" pitchFamily="34" charset="-128"/>
              </a:rPr>
              <a:t>un ulteriore quindici per cento </a:t>
            </a:r>
            <a:r>
              <a:rPr lang="it-IT" sz="1600" dirty="0">
                <a:solidFill>
                  <a:srgbClr val="000000"/>
                </a:solidFill>
                <a:ea typeface="Arial Unicode MS" panose="020B0604020202020204" pitchFamily="34" charset="-128"/>
              </a:rPr>
              <a:t>con qualificazione energetica superiore alla classe A;</a:t>
            </a:r>
          </a:p>
          <a:p>
            <a:pPr marL="342900" indent="-342900" algn="just">
              <a:buFont typeface="+mj-lt"/>
              <a:buAutoNum type="arabicPeriod"/>
            </a:pPr>
            <a:r>
              <a:rPr lang="it-IT" sz="1600" b="1" dirty="0">
                <a:solidFill>
                  <a:srgbClr val="FF0000"/>
                </a:solidFill>
                <a:ea typeface="Arial Unicode MS" panose="020B0604020202020204" pitchFamily="34" charset="-128"/>
              </a:rPr>
              <a:t>incrementi volumetrici per ampliamenti di edifici non residenziali </a:t>
            </a:r>
            <a:r>
              <a:rPr lang="it-IT" sz="1600" dirty="0">
                <a:solidFill>
                  <a:srgbClr val="000000"/>
                </a:solidFill>
                <a:ea typeface="Arial Unicode MS" panose="020B0604020202020204" pitchFamily="34" charset="-128"/>
              </a:rPr>
              <a:t>un incremento massimo di superficie utile lorda fino al </a:t>
            </a:r>
            <a:r>
              <a:rPr lang="it-IT" sz="1600" b="1" dirty="0">
                <a:solidFill>
                  <a:srgbClr val="000000"/>
                </a:solidFill>
                <a:ea typeface="Arial Unicode MS" panose="020B0604020202020204" pitchFamily="34" charset="-128"/>
              </a:rPr>
              <a:t>venti per cento </a:t>
            </a:r>
            <a:r>
              <a:rPr lang="it-IT" sz="1600" dirty="0">
                <a:solidFill>
                  <a:srgbClr val="000000"/>
                </a:solidFill>
                <a:ea typeface="Arial Unicode MS" panose="020B0604020202020204" pitchFamily="34" charset="-128"/>
              </a:rPr>
              <a:t>di quella esistente </a:t>
            </a:r>
            <a:r>
              <a:rPr lang="it-IT" sz="1600" b="1" dirty="0">
                <a:solidFill>
                  <a:srgbClr val="000000"/>
                </a:solidFill>
                <a:ea typeface="Arial Unicode MS" panose="020B0604020202020204" pitchFamily="34" charset="-128"/>
              </a:rPr>
              <a:t>incrementato di un ulteriore dieci per cento </a:t>
            </a:r>
            <a:r>
              <a:rPr lang="it-IT" sz="1600" dirty="0">
                <a:solidFill>
                  <a:srgbClr val="000000"/>
                </a:solidFill>
                <a:ea typeface="Arial Unicode MS" panose="020B0604020202020204" pitchFamily="34" charset="-128"/>
              </a:rPr>
              <a:t>con qualificazione energetica in classe B e di </a:t>
            </a:r>
            <a:r>
              <a:rPr lang="it-IT" sz="1600" b="1" dirty="0">
                <a:solidFill>
                  <a:srgbClr val="000000"/>
                </a:solidFill>
                <a:ea typeface="Arial Unicode MS" panose="020B0604020202020204" pitchFamily="34" charset="-128"/>
              </a:rPr>
              <a:t>un ulteriore dieci per cento </a:t>
            </a:r>
            <a:r>
              <a:rPr lang="it-IT" sz="1600" dirty="0">
                <a:solidFill>
                  <a:srgbClr val="000000"/>
                </a:solidFill>
                <a:ea typeface="Arial Unicode MS" panose="020B0604020202020204" pitchFamily="34" charset="-128"/>
              </a:rPr>
              <a:t>con qualificazione energetica in classe A, incrementato di un ulteriore </a:t>
            </a:r>
            <a:r>
              <a:rPr lang="it-IT" sz="1600" b="1" dirty="0">
                <a:solidFill>
                  <a:srgbClr val="000000"/>
                </a:solidFill>
                <a:ea typeface="Arial Unicode MS" panose="020B0604020202020204" pitchFamily="34" charset="-128"/>
              </a:rPr>
              <a:t>cinque</a:t>
            </a:r>
            <a:r>
              <a:rPr lang="it-IT" sz="1600" dirty="0">
                <a:solidFill>
                  <a:srgbClr val="000000"/>
                </a:solidFill>
                <a:ea typeface="Arial Unicode MS" panose="020B0604020202020204" pitchFamily="34" charset="-128"/>
              </a:rPr>
              <a:t> per lo smantellamento e bonifica di edifici contaminati (PRA); </a:t>
            </a:r>
          </a:p>
          <a:p>
            <a:pPr marL="342900" indent="-342900" algn="just">
              <a:buFont typeface="+mj-lt"/>
              <a:buAutoNum type="arabicPeriod"/>
            </a:pPr>
            <a:r>
              <a:rPr lang="it-IT" sz="1600" b="1" dirty="0">
                <a:solidFill>
                  <a:srgbClr val="FF0000"/>
                </a:solidFill>
                <a:ea typeface="Arial Unicode MS" panose="020B0604020202020204" pitchFamily="34" charset="-128"/>
              </a:rPr>
              <a:t>modifiche di destinazione d'uso </a:t>
            </a:r>
            <a:r>
              <a:rPr lang="it-IT" sz="1600" dirty="0">
                <a:solidFill>
                  <a:srgbClr val="000000"/>
                </a:solidFill>
                <a:ea typeface="Arial Unicode MS" panose="020B0604020202020204" pitchFamily="34" charset="-128"/>
              </a:rPr>
              <a:t>sono ammissibili purché si tratti </a:t>
            </a:r>
            <a:r>
              <a:rPr lang="it-IT" sz="1600" b="1" dirty="0">
                <a:solidFill>
                  <a:srgbClr val="000000"/>
                </a:solidFill>
                <a:ea typeface="Arial Unicode MS" panose="020B0604020202020204" pitchFamily="34" charset="-128"/>
              </a:rPr>
              <a:t>di destinazioni tra loro compatibili o complementari </a:t>
            </a:r>
            <a:r>
              <a:rPr lang="it-IT" sz="1600" dirty="0">
                <a:solidFill>
                  <a:srgbClr val="000000"/>
                </a:solidFill>
                <a:ea typeface="Arial Unicode MS" panose="020B0604020202020204" pitchFamily="34" charset="-128"/>
              </a:rPr>
              <a:t>(art.13);</a:t>
            </a:r>
          </a:p>
          <a:p>
            <a:pPr marL="342900" indent="-342900" algn="just">
              <a:buFont typeface="+mj-lt"/>
              <a:buAutoNum type="arabicPeriod"/>
            </a:pPr>
            <a:r>
              <a:rPr lang="it-IT" sz="1600" b="1" dirty="0">
                <a:solidFill>
                  <a:srgbClr val="FF0000"/>
                </a:solidFill>
                <a:ea typeface="Arial Unicode MS" panose="020B0604020202020204" pitchFamily="34" charset="-128"/>
              </a:rPr>
              <a:t>Addensamento o sostituzione urbana</a:t>
            </a:r>
            <a:r>
              <a:rPr lang="it-IT" sz="1600" dirty="0">
                <a:solidFill>
                  <a:srgbClr val="000000"/>
                </a:solidFill>
                <a:ea typeface="Arial Unicode MS" panose="020B0604020202020204" pitchFamily="34" charset="-128"/>
              </a:rPr>
              <a:t>, per le finalità di cui all’articolo 5, comma 9, lettera b), del D.L. 70/2011 è attraverso la </a:t>
            </a:r>
            <a:r>
              <a:rPr lang="it-IT" sz="1600" b="1" dirty="0">
                <a:solidFill>
                  <a:srgbClr val="000000"/>
                </a:solidFill>
                <a:ea typeface="Arial Unicode MS" panose="020B0604020202020204" pitchFamily="34" charset="-128"/>
              </a:rPr>
              <a:t>integrale demolizione e ricostruzione con delocalizzazione </a:t>
            </a:r>
            <a:r>
              <a:rPr lang="it-IT" sz="1600" dirty="0">
                <a:solidFill>
                  <a:srgbClr val="000000"/>
                </a:solidFill>
                <a:ea typeface="Arial Unicode MS" panose="020B0604020202020204" pitchFamily="34" charset="-128"/>
              </a:rPr>
              <a:t>di fabbricati esistenti secondo i criteri definiti nell’art. 14.</a:t>
            </a:r>
          </a:p>
        </p:txBody>
      </p:sp>
      <p:sp>
        <p:nvSpPr>
          <p:cNvPr id="13" name="Rettangolo 12">
            <a:extLst>
              <a:ext uri="{FF2B5EF4-FFF2-40B4-BE49-F238E27FC236}">
                <a16:creationId xmlns:a16="http://schemas.microsoft.com/office/drawing/2014/main" id="{57F0147F-D1E1-D6AE-42B7-D9FCC5D5A563}"/>
              </a:ext>
            </a:extLst>
          </p:cNvPr>
          <p:cNvSpPr/>
          <p:nvPr/>
        </p:nvSpPr>
        <p:spPr>
          <a:xfrm>
            <a:off x="1388057" y="890829"/>
            <a:ext cx="9824533" cy="400110"/>
          </a:xfrm>
          <a:prstGeom prst="rect">
            <a:avLst/>
          </a:prstGeom>
        </p:spPr>
        <p:txBody>
          <a:bodyPr wrap="square">
            <a:spAutoFit/>
          </a:bodyPr>
          <a:lstStyle/>
          <a:p>
            <a:pPr algn="just"/>
            <a:r>
              <a:rPr lang="it-IT" sz="2000" dirty="0">
                <a:solidFill>
                  <a:srgbClr val="FF0000"/>
                </a:solidFill>
                <a:ea typeface="Arial Unicode MS" panose="020B0604020202020204" pitchFamily="34" charset="-128"/>
              </a:rPr>
              <a:t>INCENTIVI urbanistici per interventi di rigenerazione e riqualificazione urbana </a:t>
            </a:r>
            <a:r>
              <a:rPr lang="it-IT" sz="1400" dirty="0">
                <a:ea typeface="Arial Unicode MS" panose="020B0604020202020204" pitchFamily="34" charset="-128"/>
              </a:rPr>
              <a:t>art.li 10-11-12-13-14</a:t>
            </a:r>
          </a:p>
        </p:txBody>
      </p:sp>
      <p:sp>
        <p:nvSpPr>
          <p:cNvPr id="21" name="Ovale 20">
            <a:extLst>
              <a:ext uri="{FF2B5EF4-FFF2-40B4-BE49-F238E27FC236}">
                <a16:creationId xmlns:a16="http://schemas.microsoft.com/office/drawing/2014/main" id="{35F98185-58DB-1B00-631E-72FE1CDA4C81}"/>
              </a:ext>
            </a:extLst>
          </p:cNvPr>
          <p:cNvSpPr/>
          <p:nvPr/>
        </p:nvSpPr>
        <p:spPr>
          <a:xfrm>
            <a:off x="836255" y="2870489"/>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1 21">
            <a:extLst>
              <a:ext uri="{FF2B5EF4-FFF2-40B4-BE49-F238E27FC236}">
                <a16:creationId xmlns:a16="http://schemas.microsoft.com/office/drawing/2014/main" id="{9F53792C-4E5D-6A93-EB63-224BEE63DAE1}"/>
              </a:ext>
            </a:extLst>
          </p:cNvPr>
          <p:cNvCxnSpPr>
            <a:cxnSpLocks/>
          </p:cNvCxnSpPr>
          <p:nvPr/>
        </p:nvCxnSpPr>
        <p:spPr>
          <a:xfrm flipV="1">
            <a:off x="1100773" y="3992142"/>
            <a:ext cx="287284" cy="37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F16177B5-5D57-2E63-5DB6-F79DAB233D92}"/>
              </a:ext>
            </a:extLst>
          </p:cNvPr>
          <p:cNvSpPr/>
          <p:nvPr/>
        </p:nvSpPr>
        <p:spPr>
          <a:xfrm rot="16200000">
            <a:off x="-1300977" y="3721046"/>
            <a:ext cx="3560590" cy="523220"/>
          </a:xfrm>
          <a:prstGeom prst="rect">
            <a:avLst/>
          </a:prstGeom>
          <a:noFill/>
        </p:spPr>
        <p:txBody>
          <a:bodyPr wrap="none" lIns="91440" tIns="45720" rIns="91440" bIns="45720">
            <a:spAutoFit/>
          </a:bodyPr>
          <a:lstStyle/>
          <a:p>
            <a:pPr algn="ctr"/>
            <a:r>
              <a:rPr lang="it-IT"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Incentivi urbanistici</a:t>
            </a:r>
          </a:p>
        </p:txBody>
      </p:sp>
      <p:sp>
        <p:nvSpPr>
          <p:cNvPr id="9" name="Ovale 8">
            <a:extLst>
              <a:ext uri="{FF2B5EF4-FFF2-40B4-BE49-F238E27FC236}">
                <a16:creationId xmlns:a16="http://schemas.microsoft.com/office/drawing/2014/main" id="{D9A94B15-5219-6220-25C8-40E03304E3DE}"/>
              </a:ext>
            </a:extLst>
          </p:cNvPr>
          <p:cNvSpPr/>
          <p:nvPr/>
        </p:nvSpPr>
        <p:spPr>
          <a:xfrm>
            <a:off x="829166" y="4303818"/>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63D3B9C5-A68F-2399-908C-EAB598A53CA7}"/>
              </a:ext>
            </a:extLst>
          </p:cNvPr>
          <p:cNvSpPr/>
          <p:nvPr/>
        </p:nvSpPr>
        <p:spPr>
          <a:xfrm>
            <a:off x="947483" y="5136766"/>
            <a:ext cx="10673135" cy="1323439"/>
          </a:xfrm>
          <a:prstGeom prst="rect">
            <a:avLst/>
          </a:prstGeom>
        </p:spPr>
        <p:txBody>
          <a:bodyPr wrap="square">
            <a:spAutoFit/>
          </a:bodyPr>
          <a:lstStyle/>
          <a:p>
            <a:pPr marL="363538" algn="just"/>
            <a:endParaRPr lang="it-IT" sz="1600" dirty="0">
              <a:solidFill>
                <a:srgbClr val="000000"/>
              </a:solidFill>
              <a:ea typeface="Arial Unicode MS" panose="020B0604020202020204" pitchFamily="34" charset="-128"/>
            </a:endParaRPr>
          </a:p>
          <a:p>
            <a:pPr marL="363538" algn="just"/>
            <a:r>
              <a:rPr lang="it-IT" sz="1600" dirty="0">
                <a:solidFill>
                  <a:srgbClr val="000000"/>
                </a:solidFill>
                <a:ea typeface="Arial Unicode MS" panose="020B0604020202020204" pitchFamily="34" charset="-128"/>
              </a:rPr>
              <a:t>In sede di approvazione del PUC </a:t>
            </a:r>
            <a:r>
              <a:rPr lang="it-IT" sz="1600" b="1" dirty="0">
                <a:solidFill>
                  <a:srgbClr val="000000"/>
                </a:solidFill>
                <a:ea typeface="Arial Unicode MS" panose="020B0604020202020204" pitchFamily="34" charset="-128"/>
              </a:rPr>
              <a:t>i Comuni possono decidere di avvalersi </a:t>
            </a:r>
            <a:r>
              <a:rPr lang="it-IT" sz="1600" dirty="0">
                <a:solidFill>
                  <a:srgbClr val="000000"/>
                </a:solidFill>
                <a:ea typeface="Arial Unicode MS" panose="020B0604020202020204" pitchFamily="34" charset="-128"/>
              </a:rPr>
              <a:t>su tutto il territorio urbanizzato o parti di esso, delle misure incentivanti sopra previste. E tali interventi sono soggetti comunque al </a:t>
            </a:r>
            <a:r>
              <a:rPr lang="it-IT" sz="1600" b="1" dirty="0">
                <a:solidFill>
                  <a:srgbClr val="000000"/>
                </a:solidFill>
                <a:ea typeface="Arial Unicode MS" panose="020B0604020202020204" pitchFamily="34" charset="-128"/>
              </a:rPr>
              <a:t>rispetto della densità edilizia e dei parametri di altezza e di distanza stabiliti </a:t>
            </a:r>
            <a:r>
              <a:rPr lang="it-IT" sz="1600" dirty="0">
                <a:solidFill>
                  <a:srgbClr val="000000"/>
                </a:solidFill>
                <a:ea typeface="Arial Unicode MS" panose="020B0604020202020204" pitchFamily="34" charset="-128"/>
              </a:rPr>
              <a:t>dagli articoli 7, 8 e 9 del Decreto del Ministro dei lavori pubblici 2 aprile 1968 n. 1444 </a:t>
            </a:r>
          </a:p>
        </p:txBody>
      </p:sp>
    </p:spTree>
    <p:extLst>
      <p:ext uri="{BB962C8B-B14F-4D97-AF65-F5344CB8AC3E}">
        <p14:creationId xmlns:p14="http://schemas.microsoft.com/office/powerpoint/2010/main" val="55795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20">
            <a:extLst>
              <a:ext uri="{FF2B5EF4-FFF2-40B4-BE49-F238E27FC236}">
                <a16:creationId xmlns:a16="http://schemas.microsoft.com/office/drawing/2014/main" id="{8B1019F3-FD5A-BD6A-3E81-D0E7DAE27269}"/>
              </a:ext>
            </a:extLst>
          </p:cNvPr>
          <p:cNvCxnSpPr>
            <a:cxnSpLocks/>
          </p:cNvCxnSpPr>
          <p:nvPr/>
        </p:nvCxnSpPr>
        <p:spPr>
          <a:xfrm>
            <a:off x="221124" y="1487423"/>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diritto 18">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12CCEEAB-3458-804D-B6CF-4A95D27F9C5F}"/>
              </a:ext>
            </a:extLst>
          </p:cNvPr>
          <p:cNvSpPr/>
          <p:nvPr/>
        </p:nvSpPr>
        <p:spPr>
          <a:xfrm>
            <a:off x="1592812" y="1340337"/>
            <a:ext cx="10104576" cy="4539704"/>
          </a:xfrm>
          <a:prstGeom prst="rect">
            <a:avLst/>
          </a:prstGeom>
        </p:spPr>
        <p:txBody>
          <a:bodyPr wrap="square">
            <a:spAutoFit/>
          </a:bodyPr>
          <a:lstStyle/>
          <a:p>
            <a:pPr marL="342900" indent="-342900" algn="just">
              <a:buFont typeface="+mj-lt"/>
              <a:buAutoNum type="alphaLcParenR"/>
            </a:pPr>
            <a:r>
              <a:rPr lang="it-IT" sz="1700" b="1" dirty="0">
                <a:solidFill>
                  <a:srgbClr val="000000"/>
                </a:solidFill>
                <a:ea typeface="Arial Unicode MS" panose="020B0604020202020204" pitchFamily="34" charset="-128"/>
                <a:cs typeface="Arial Unicode MS" panose="020B0604020202020204" pitchFamily="34" charset="-128"/>
              </a:rPr>
              <a:t>le aree edificate con continuità </a:t>
            </a:r>
            <a:r>
              <a:rPr lang="it-IT" sz="1700" dirty="0">
                <a:solidFill>
                  <a:srgbClr val="000000"/>
                </a:solidFill>
                <a:ea typeface="Arial Unicode MS" panose="020B0604020202020204" pitchFamily="34" charset="-128"/>
                <a:cs typeface="Arial Unicode MS" panose="020B0604020202020204" pitchFamily="34" charset="-128"/>
              </a:rPr>
              <a:t>a destinazione residenziale, produttiva, commerciale, direzionale e di servizio, turistico-ricettiva, le dotazioni territoriali, </a:t>
            </a:r>
            <a:r>
              <a:rPr lang="it-IT" sz="1700" b="1" dirty="0">
                <a:solidFill>
                  <a:srgbClr val="000000"/>
                </a:solidFill>
                <a:ea typeface="Arial Unicode MS" panose="020B0604020202020204" pitchFamily="34" charset="-128"/>
                <a:cs typeface="Arial Unicode MS" panose="020B0604020202020204" pitchFamily="34" charset="-128"/>
              </a:rPr>
              <a:t>le infrastrutture, le attrezzature e i servizi pubblici</a:t>
            </a:r>
            <a:r>
              <a:rPr lang="it-IT" sz="1700" dirty="0">
                <a:solidFill>
                  <a:srgbClr val="000000"/>
                </a:solidFill>
                <a:ea typeface="Arial Unicode MS" panose="020B0604020202020204" pitchFamily="34" charset="-128"/>
                <a:cs typeface="Arial Unicode MS" panose="020B0604020202020204" pitchFamily="34" charset="-128"/>
              </a:rPr>
              <a:t> comunque denominati, </a:t>
            </a:r>
            <a:r>
              <a:rPr lang="it-IT" sz="1700" b="1" dirty="0">
                <a:solidFill>
                  <a:srgbClr val="000000"/>
                </a:solidFill>
                <a:ea typeface="Arial Unicode MS" panose="020B0604020202020204" pitchFamily="34" charset="-128"/>
                <a:cs typeface="Arial Unicode MS" panose="020B0604020202020204" pitchFamily="34" charset="-128"/>
              </a:rPr>
              <a:t>i parchi urbani </a:t>
            </a:r>
            <a:r>
              <a:rPr lang="it-IT" sz="1700" dirty="0" smtClean="0">
                <a:solidFill>
                  <a:srgbClr val="000000"/>
                </a:solidFill>
                <a:ea typeface="Arial Unicode MS" panose="020B0604020202020204" pitchFamily="34" charset="-128"/>
                <a:cs typeface="Arial Unicode MS" panose="020B0604020202020204" pitchFamily="34" charset="-128"/>
              </a:rPr>
              <a:t>nonché' </a:t>
            </a:r>
            <a:r>
              <a:rPr lang="it-IT" sz="1700" b="1" dirty="0">
                <a:solidFill>
                  <a:srgbClr val="000000"/>
                </a:solidFill>
                <a:ea typeface="Arial Unicode MS" panose="020B0604020202020204" pitchFamily="34" charset="-128"/>
                <a:cs typeface="Arial Unicode MS" panose="020B0604020202020204" pitchFamily="34" charset="-128"/>
              </a:rPr>
              <a:t>i lotti e gli spazi inedificati dotati di infrastrutture per l'urbanizzazione primaria degli insediamenti</a:t>
            </a:r>
            <a:r>
              <a:rPr lang="it-IT" sz="1700" dirty="0">
                <a:solidFill>
                  <a:srgbClr val="000000"/>
                </a:solidFill>
                <a:ea typeface="Arial Unicode MS" panose="020B0604020202020204" pitchFamily="34" charset="-128"/>
                <a:cs typeface="Arial Unicode MS" panose="020B0604020202020204" pitchFamily="34" charset="-128"/>
              </a:rPr>
              <a:t>; </a:t>
            </a:r>
          </a:p>
          <a:p>
            <a:pPr marL="342900" indent="-342900" algn="just">
              <a:buFont typeface="+mj-lt"/>
              <a:buAutoNum type="alphaLcParenR"/>
            </a:pPr>
            <a:r>
              <a:rPr lang="it-IT" sz="1700" b="1" dirty="0">
                <a:solidFill>
                  <a:srgbClr val="000000"/>
                </a:solidFill>
                <a:ea typeface="Arial Unicode MS" panose="020B0604020202020204" pitchFamily="34" charset="-128"/>
                <a:cs typeface="Arial Unicode MS" panose="020B0604020202020204" pitchFamily="34" charset="-128"/>
              </a:rPr>
              <a:t>le aree per le quali siano stati rilasciati </a:t>
            </a:r>
            <a:r>
              <a:rPr lang="it-IT" sz="1700" dirty="0">
                <a:solidFill>
                  <a:srgbClr val="000000"/>
                </a:solidFill>
                <a:ea typeface="Arial Unicode MS" panose="020B0604020202020204" pitchFamily="34" charset="-128"/>
                <a:cs typeface="Arial Unicode MS" panose="020B0604020202020204" pitchFamily="34" charset="-128"/>
              </a:rPr>
              <a:t>o per le quali, alla data di entrata in vigore della </a:t>
            </a:r>
            <a:r>
              <a:rPr lang="it-IT" sz="1700" dirty="0" err="1">
                <a:solidFill>
                  <a:srgbClr val="000000"/>
                </a:solidFill>
                <a:ea typeface="Arial Unicode MS" panose="020B0604020202020204" pitchFamily="34" charset="-128"/>
                <a:cs typeface="Arial Unicode MS" panose="020B0604020202020204" pitchFamily="34" charset="-128"/>
              </a:rPr>
              <a:t>l.r</a:t>
            </a:r>
            <a:r>
              <a:rPr lang="it-IT" sz="1700" dirty="0">
                <a:solidFill>
                  <a:srgbClr val="000000"/>
                </a:solidFill>
                <a:ea typeface="Arial Unicode MS" panose="020B0604020202020204" pitchFamily="34" charset="-128"/>
                <a:cs typeface="Arial Unicode MS" panose="020B0604020202020204" pitchFamily="34" charset="-128"/>
              </a:rPr>
              <a:t>. 58/2023, siano state </a:t>
            </a:r>
            <a:r>
              <a:rPr lang="it-IT" sz="1700" b="1" dirty="0">
                <a:solidFill>
                  <a:srgbClr val="000000"/>
                </a:solidFill>
                <a:ea typeface="Arial Unicode MS" panose="020B0604020202020204" pitchFamily="34" charset="-128"/>
                <a:cs typeface="Arial Unicode MS" panose="020B0604020202020204" pitchFamily="34" charset="-128"/>
              </a:rPr>
              <a:t>presentate richieste di titoli abilitativi edilizi </a:t>
            </a:r>
            <a:r>
              <a:rPr lang="it-IT" sz="1700" dirty="0">
                <a:solidFill>
                  <a:srgbClr val="000000"/>
                </a:solidFill>
                <a:ea typeface="Arial Unicode MS" panose="020B0604020202020204" pitchFamily="34" charset="-128"/>
                <a:cs typeface="Arial Unicode MS" panose="020B0604020202020204" pitchFamily="34" charset="-128"/>
              </a:rPr>
              <a:t>per nuove costruzioni o siano state </a:t>
            </a:r>
            <a:r>
              <a:rPr lang="it-IT" sz="1700" b="1" dirty="0">
                <a:solidFill>
                  <a:srgbClr val="000000"/>
                </a:solidFill>
                <a:ea typeface="Arial Unicode MS" panose="020B0604020202020204" pitchFamily="34" charset="-128"/>
                <a:cs typeface="Arial Unicode MS" panose="020B0604020202020204" pitchFamily="34" charset="-128"/>
              </a:rPr>
              <a:t>stipulate convenzioni urbanistiche attuative</a:t>
            </a:r>
            <a:r>
              <a:rPr lang="it-IT" sz="1700" dirty="0">
                <a:solidFill>
                  <a:srgbClr val="000000"/>
                </a:solidFill>
                <a:ea typeface="Arial Unicode MS" panose="020B0604020202020204" pitchFamily="34" charset="-128"/>
                <a:cs typeface="Arial Unicode MS" panose="020B0604020202020204" pitchFamily="34" charset="-128"/>
              </a:rPr>
              <a:t>; </a:t>
            </a:r>
          </a:p>
          <a:p>
            <a:pPr marL="342900" indent="-342900" algn="just">
              <a:buFont typeface="+mj-lt"/>
              <a:buAutoNum type="alphaLcParenR"/>
            </a:pPr>
            <a:r>
              <a:rPr lang="it-IT" sz="1700" dirty="0">
                <a:solidFill>
                  <a:srgbClr val="000000"/>
                </a:solidFill>
                <a:ea typeface="Arial Unicode MS" panose="020B0604020202020204" pitchFamily="34" charset="-128"/>
                <a:cs typeface="Arial Unicode MS" panose="020B0604020202020204" pitchFamily="34" charset="-128"/>
              </a:rPr>
              <a:t> </a:t>
            </a:r>
            <a:r>
              <a:rPr lang="it-IT" sz="1700" b="1" dirty="0">
                <a:solidFill>
                  <a:srgbClr val="000000"/>
                </a:solidFill>
                <a:ea typeface="Arial Unicode MS" panose="020B0604020202020204" pitchFamily="34" charset="-128"/>
                <a:cs typeface="Arial Unicode MS" panose="020B0604020202020204" pitchFamily="34" charset="-128"/>
              </a:rPr>
              <a:t>i lotti all'interno delle zone sottoposte ad intervento diretto e/o sottoposti a permesso convenzionato </a:t>
            </a:r>
            <a:r>
              <a:rPr lang="it-IT" sz="1700" dirty="0">
                <a:solidFill>
                  <a:srgbClr val="000000"/>
                </a:solidFill>
                <a:ea typeface="Arial Unicode MS" panose="020B0604020202020204" pitchFamily="34" charset="-128"/>
                <a:cs typeface="Arial Unicode MS" panose="020B0604020202020204" pitchFamily="34" charset="-128"/>
              </a:rPr>
              <a:t>ai sensi dell'articolo 28-bis del d.p.r. 380/2001 previste dallo strumento urbanistico vigente alla data di entrata in vigore della </a:t>
            </a:r>
            <a:r>
              <a:rPr lang="it-IT" sz="1700" dirty="0" err="1">
                <a:solidFill>
                  <a:srgbClr val="000000"/>
                </a:solidFill>
                <a:ea typeface="Arial Unicode MS" panose="020B0604020202020204" pitchFamily="34" charset="-128"/>
                <a:cs typeface="Arial Unicode MS" panose="020B0604020202020204" pitchFamily="34" charset="-128"/>
              </a:rPr>
              <a:t>l.r</a:t>
            </a:r>
            <a:r>
              <a:rPr lang="it-IT" sz="1700" dirty="0">
                <a:solidFill>
                  <a:srgbClr val="000000"/>
                </a:solidFill>
                <a:ea typeface="Arial Unicode MS" panose="020B0604020202020204" pitchFamily="34" charset="-128"/>
                <a:cs typeface="Arial Unicode MS" panose="020B0604020202020204" pitchFamily="34" charset="-128"/>
              </a:rPr>
              <a:t>. 58/2023; </a:t>
            </a:r>
          </a:p>
          <a:p>
            <a:pPr marL="342900" indent="-342900" algn="just">
              <a:buFont typeface="+mj-lt"/>
              <a:buAutoNum type="alphaLcParenR"/>
            </a:pPr>
            <a:r>
              <a:rPr lang="it-IT" sz="1700" b="1" dirty="0">
                <a:solidFill>
                  <a:srgbClr val="000000"/>
                </a:solidFill>
                <a:ea typeface="Arial Unicode MS" panose="020B0604020202020204" pitchFamily="34" charset="-128"/>
                <a:cs typeface="Arial Unicode MS" panose="020B0604020202020204" pitchFamily="34" charset="-128"/>
              </a:rPr>
              <a:t>le aree non edificate, sottoposte a pianificazione di dettaglio</a:t>
            </a:r>
            <a:r>
              <a:rPr lang="it-IT" sz="1700" dirty="0">
                <a:solidFill>
                  <a:srgbClr val="000000"/>
                </a:solidFill>
                <a:ea typeface="Arial Unicode MS" panose="020B0604020202020204" pitchFamily="34" charset="-128"/>
                <a:cs typeface="Arial Unicode MS" panose="020B0604020202020204" pitchFamily="34" charset="-128"/>
              </a:rPr>
              <a:t>, comunque denominata, </a:t>
            </a:r>
            <a:r>
              <a:rPr lang="it-IT" sz="1700" b="1" dirty="0">
                <a:solidFill>
                  <a:srgbClr val="000000"/>
                </a:solidFill>
                <a:ea typeface="Arial Unicode MS" panose="020B0604020202020204" pitchFamily="34" charset="-128"/>
              </a:rPr>
              <a:t>approvata e in corso di validità </a:t>
            </a:r>
            <a:r>
              <a:rPr lang="it-IT" sz="1700" dirty="0">
                <a:solidFill>
                  <a:srgbClr val="000000"/>
                </a:solidFill>
                <a:ea typeface="Arial Unicode MS" panose="020B0604020202020204" pitchFamily="34" charset="-128"/>
                <a:cs typeface="Arial Unicode MS" panose="020B0604020202020204" pitchFamily="34" charset="-128"/>
              </a:rPr>
              <a:t>alla data di entrata in vigore della </a:t>
            </a:r>
            <a:r>
              <a:rPr lang="it-IT" sz="1700" dirty="0" err="1">
                <a:solidFill>
                  <a:srgbClr val="000000"/>
                </a:solidFill>
                <a:ea typeface="Arial Unicode MS" panose="020B0604020202020204" pitchFamily="34" charset="-128"/>
                <a:cs typeface="Arial Unicode MS" panose="020B0604020202020204" pitchFamily="34" charset="-128"/>
              </a:rPr>
              <a:t>l.r</a:t>
            </a:r>
            <a:r>
              <a:rPr lang="it-IT" sz="1700" dirty="0">
                <a:solidFill>
                  <a:srgbClr val="000000"/>
                </a:solidFill>
                <a:ea typeface="Arial Unicode MS" panose="020B0604020202020204" pitchFamily="34" charset="-128"/>
                <a:cs typeface="Arial Unicode MS" panose="020B0604020202020204" pitchFamily="34" charset="-128"/>
              </a:rPr>
              <a:t>. 58/2023; </a:t>
            </a:r>
          </a:p>
          <a:p>
            <a:pPr marL="342900" indent="-342900" algn="just">
              <a:buFont typeface="+mj-lt"/>
              <a:buAutoNum type="alphaLcParenR"/>
            </a:pPr>
            <a:r>
              <a:rPr lang="it-IT" sz="1700" b="1" dirty="0"/>
              <a:t>i lotti residui non edificati</a:t>
            </a:r>
            <a:r>
              <a:rPr lang="it-IT" sz="1700" dirty="0"/>
              <a:t>, sottoposti a pianificazione di dettaglio, comunque denominata, attuata o in corso di completamento e che siano dotati di infrastrutture per l'urbanizzazione primaria degli insediamenti; </a:t>
            </a:r>
          </a:p>
          <a:p>
            <a:pPr marL="342900" indent="-342900" algn="just">
              <a:buFont typeface="+mj-lt"/>
              <a:buAutoNum type="alphaLcParenR"/>
            </a:pPr>
            <a:r>
              <a:rPr lang="it-IT" sz="1700" b="1" dirty="0"/>
              <a:t>i nuclei residenziali</a:t>
            </a:r>
            <a:r>
              <a:rPr lang="it-IT" sz="1700" dirty="0"/>
              <a:t>, anche a vocazione rurale, dotati delle infrastrutture pubbliche essenziali per </a:t>
            </a:r>
            <a:r>
              <a:rPr lang="it-IT" sz="1700" b="1" dirty="0"/>
              <a:t>l'urbanizzazione primaria</a:t>
            </a:r>
            <a:r>
              <a:rPr lang="it-IT" sz="1700" dirty="0"/>
              <a:t>; </a:t>
            </a:r>
          </a:p>
          <a:p>
            <a:pPr marL="342900" indent="-342900" algn="just">
              <a:buFont typeface="+mj-lt"/>
              <a:buAutoNum type="alphaLcParenR"/>
            </a:pPr>
            <a:r>
              <a:rPr lang="it-IT" sz="1700" b="1" dirty="0" smtClean="0"/>
              <a:t>le </a:t>
            </a:r>
            <a:r>
              <a:rPr lang="it-IT" sz="1700" b="1" dirty="0"/>
              <a:t>aree ricomprese nei PTSI </a:t>
            </a:r>
            <a:r>
              <a:rPr lang="it-IT" sz="1700" dirty="0"/>
              <a:t>vigenti alla data di entrata in vigore della </a:t>
            </a:r>
            <a:r>
              <a:rPr lang="it-IT" sz="1700" dirty="0" err="1"/>
              <a:t>l.r</a:t>
            </a:r>
            <a:r>
              <a:rPr lang="it-IT" sz="1700" dirty="0"/>
              <a:t>. 58/2023. </a:t>
            </a:r>
            <a:endParaRPr lang="it-IT" sz="1700" dirty="0">
              <a:solidFill>
                <a:srgbClr val="000000"/>
              </a:solidFill>
              <a:ea typeface="Arial Unicode MS" panose="020B0604020202020204" pitchFamily="34" charset="-128"/>
              <a:cs typeface="Arial Unicode MS" panose="020B0604020202020204" pitchFamily="34" charset="-128"/>
            </a:endParaRPr>
          </a:p>
        </p:txBody>
      </p:sp>
      <p:sp>
        <p:nvSpPr>
          <p:cNvPr id="24" name="Rettangolo 23">
            <a:extLst>
              <a:ext uri="{FF2B5EF4-FFF2-40B4-BE49-F238E27FC236}">
                <a16:creationId xmlns:a16="http://schemas.microsoft.com/office/drawing/2014/main" id="{AB6BAB0B-E8BA-4440-ABF7-A4AC13791731}"/>
              </a:ext>
            </a:extLst>
          </p:cNvPr>
          <p:cNvSpPr/>
          <p:nvPr/>
        </p:nvSpPr>
        <p:spPr>
          <a:xfrm>
            <a:off x="1536064" y="807101"/>
            <a:ext cx="7637269" cy="461665"/>
          </a:xfrm>
          <a:prstGeom prst="rect">
            <a:avLst/>
          </a:prstGeom>
        </p:spPr>
        <p:txBody>
          <a:bodyPr wrap="square">
            <a:spAutoFit/>
          </a:bodyPr>
          <a:lstStyle/>
          <a:p>
            <a:r>
              <a:rPr lang="it-IT" dirty="0">
                <a:solidFill>
                  <a:srgbClr val="FF0000"/>
                </a:solidFill>
                <a:ea typeface="Arial Unicode MS" panose="020B0604020202020204" pitchFamily="34" charset="-128"/>
                <a:cs typeface="Arial Unicode MS" panose="020B0604020202020204" pitchFamily="34" charset="-128"/>
              </a:rPr>
              <a:t>La PERIMETRAZIONE DEL TERRITORIO URBANIZZATO comprende</a:t>
            </a:r>
            <a:r>
              <a:rPr lang="it-IT" sz="2400" b="1" dirty="0">
                <a:solidFill>
                  <a:srgbClr val="FF0000"/>
                </a:solidFill>
                <a:ea typeface="Arial Unicode MS" panose="020B0604020202020204" pitchFamily="34" charset="-128"/>
                <a:cs typeface="Arial Unicode MS" panose="020B0604020202020204" pitchFamily="34" charset="-128"/>
              </a:rPr>
              <a:t> </a:t>
            </a:r>
            <a:r>
              <a:rPr lang="it-IT" sz="1400" dirty="0">
                <a:ea typeface="Arial Unicode MS" panose="020B0604020202020204" pitchFamily="34" charset="-128"/>
                <a:cs typeface="Arial Unicode MS" panose="020B0604020202020204" pitchFamily="34" charset="-128"/>
              </a:rPr>
              <a:t>Art. 40</a:t>
            </a:r>
          </a:p>
        </p:txBody>
      </p:sp>
      <p:sp>
        <p:nvSpPr>
          <p:cNvPr id="3" name="Rettangolo 2">
            <a:extLst>
              <a:ext uri="{FF2B5EF4-FFF2-40B4-BE49-F238E27FC236}">
                <a16:creationId xmlns:a16="http://schemas.microsoft.com/office/drawing/2014/main" id="{623B28A2-E96C-6E2C-FDF0-9CC27CC7B0A6}"/>
              </a:ext>
            </a:extLst>
          </p:cNvPr>
          <p:cNvSpPr/>
          <p:nvPr/>
        </p:nvSpPr>
        <p:spPr>
          <a:xfrm rot="16200000">
            <a:off x="-2011663" y="3477667"/>
            <a:ext cx="4920835" cy="707886"/>
          </a:xfrm>
          <a:prstGeom prst="rect">
            <a:avLst/>
          </a:prstGeom>
          <a:noFill/>
        </p:spPr>
        <p:txBody>
          <a:bodyPr wrap="none" lIns="91440" tIns="45720" rIns="91440" bIns="45720">
            <a:spAutoFit/>
          </a:bodyPr>
          <a:lstStyle/>
          <a:p>
            <a:pPr algn="ctr"/>
            <a:r>
              <a:rPr lang="it-IT" sz="4000" b="1" dirty="0">
                <a:ln w="6600">
                  <a:solidFill>
                    <a:schemeClr val="accent2"/>
                  </a:solidFill>
                  <a:prstDash val="solid"/>
                </a:ln>
                <a:solidFill>
                  <a:srgbClr val="FFFFFF"/>
                </a:solidFill>
                <a:effectLst>
                  <a:outerShdw dist="38100" dir="2700000" algn="tl" rotWithShape="0">
                    <a:schemeClr val="accent2"/>
                  </a:outerShdw>
                </a:effectLst>
              </a:rPr>
              <a:t>Perimetro urbanizzato</a:t>
            </a:r>
            <a:endParaRPr lang="it-IT"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Immagine 4">
            <a:extLst>
              <a:ext uri="{FF2B5EF4-FFF2-40B4-BE49-F238E27FC236}">
                <a16:creationId xmlns:a16="http://schemas.microsoft.com/office/drawing/2014/main" id="{99849569-6E10-29FF-ECCD-D8B0A1F8579F}"/>
              </a:ext>
            </a:extLst>
          </p:cNvPr>
          <p:cNvPicPr>
            <a:picLocks noChangeAspect="1"/>
          </p:cNvPicPr>
          <p:nvPr/>
        </p:nvPicPr>
        <p:blipFill>
          <a:blip r:embed="rId2"/>
          <a:stretch>
            <a:fillRect/>
          </a:stretch>
        </p:blipFill>
        <p:spPr>
          <a:xfrm>
            <a:off x="32826" y="46685"/>
            <a:ext cx="948541" cy="1150896"/>
          </a:xfrm>
          <a:prstGeom prst="rect">
            <a:avLst/>
          </a:prstGeom>
        </p:spPr>
      </p:pic>
      <p:sp>
        <p:nvSpPr>
          <p:cNvPr id="7" name="Titolo 1">
            <a:extLst>
              <a:ext uri="{FF2B5EF4-FFF2-40B4-BE49-F238E27FC236}">
                <a16:creationId xmlns:a16="http://schemas.microsoft.com/office/drawing/2014/main" id="{14B9AA1C-3233-9B4C-B438-E3F84823DFE7}"/>
              </a:ext>
            </a:extLst>
          </p:cNvPr>
          <p:cNvSpPr txBox="1">
            <a:spLocks/>
          </p:cNvSpPr>
          <p:nvPr/>
        </p:nvSpPr>
        <p:spPr>
          <a:xfrm>
            <a:off x="2284059" y="199056"/>
            <a:ext cx="9474898" cy="783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a:latin typeface="Arial Unicode MS" pitchFamily="34" charset="-128"/>
                <a:ea typeface="Arial Unicode MS" pitchFamily="34" charset="-128"/>
                <a:cs typeface="Arial Unicode MS" pitchFamily="34" charset="-128"/>
              </a:rPr>
              <a:t>IL TITOLO III </a:t>
            </a:r>
            <a:r>
              <a:rPr lang="it-IT" sz="1600" dirty="0">
                <a:latin typeface="Arial Unicode MS" pitchFamily="34" charset="-128"/>
                <a:ea typeface="Arial Unicode MS" pitchFamily="34" charset="-128"/>
                <a:cs typeface="Arial Unicode MS" pitchFamily="34" charset="-128"/>
              </a:rPr>
              <a:t>STUMENTI DI PIANIFICAZIONE</a:t>
            </a:r>
          </a:p>
        </p:txBody>
      </p:sp>
      <p:sp>
        <p:nvSpPr>
          <p:cNvPr id="4" name="Ovale 3">
            <a:extLst>
              <a:ext uri="{FF2B5EF4-FFF2-40B4-BE49-F238E27FC236}">
                <a16:creationId xmlns:a16="http://schemas.microsoft.com/office/drawing/2014/main" id="{A65C5DE5-8523-755D-B134-475798CD91BE}"/>
              </a:ext>
            </a:extLst>
          </p:cNvPr>
          <p:cNvSpPr/>
          <p:nvPr/>
        </p:nvSpPr>
        <p:spPr>
          <a:xfrm>
            <a:off x="863050" y="1371192"/>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8280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20">
            <a:extLst>
              <a:ext uri="{FF2B5EF4-FFF2-40B4-BE49-F238E27FC236}">
                <a16:creationId xmlns:a16="http://schemas.microsoft.com/office/drawing/2014/main" id="{8B1019F3-FD5A-BD6A-3E81-D0E7DAE27269}"/>
              </a:ext>
            </a:extLst>
          </p:cNvPr>
          <p:cNvCxnSpPr>
            <a:cxnSpLocks/>
          </p:cNvCxnSpPr>
          <p:nvPr/>
        </p:nvCxnSpPr>
        <p:spPr>
          <a:xfrm>
            <a:off x="316903" y="1617867"/>
            <a:ext cx="1328927" cy="0"/>
          </a:xfrm>
          <a:prstGeom prst="line">
            <a:avLst/>
          </a:prstGeom>
          <a:ln w="57150">
            <a:solidFill>
              <a:srgbClr val="43BE7F"/>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45D78234-5218-42A7-94CD-DD3BFD5C67DE}"/>
              </a:ext>
            </a:extLst>
          </p:cNvPr>
          <p:cNvSpPr/>
          <p:nvPr/>
        </p:nvSpPr>
        <p:spPr>
          <a:xfrm>
            <a:off x="0" y="0"/>
            <a:ext cx="1024128" cy="6858000"/>
          </a:xfrm>
          <a:prstGeom prst="rect">
            <a:avLst/>
          </a:prstGeom>
          <a:solidFill>
            <a:srgbClr val="43B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diritto 18">
            <a:extLst>
              <a:ext uri="{FF2B5EF4-FFF2-40B4-BE49-F238E27FC236}">
                <a16:creationId xmlns:a16="http://schemas.microsoft.com/office/drawing/2014/main" id="{29AF818D-24A2-4A83-A020-9DED645BEF5B}"/>
              </a:ext>
            </a:extLst>
          </p:cNvPr>
          <p:cNvCxnSpPr/>
          <p:nvPr/>
        </p:nvCxnSpPr>
        <p:spPr>
          <a:xfrm>
            <a:off x="1024128" y="0"/>
            <a:ext cx="0" cy="6858000"/>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99849569-6E10-29FF-ECCD-D8B0A1F8579F}"/>
              </a:ext>
            </a:extLst>
          </p:cNvPr>
          <p:cNvPicPr>
            <a:picLocks noChangeAspect="1"/>
          </p:cNvPicPr>
          <p:nvPr/>
        </p:nvPicPr>
        <p:blipFill>
          <a:blip r:embed="rId2"/>
          <a:stretch>
            <a:fillRect/>
          </a:stretch>
        </p:blipFill>
        <p:spPr>
          <a:xfrm>
            <a:off x="32826" y="46685"/>
            <a:ext cx="948541" cy="1150896"/>
          </a:xfrm>
          <a:prstGeom prst="rect">
            <a:avLst/>
          </a:prstGeom>
        </p:spPr>
      </p:pic>
      <p:sp>
        <p:nvSpPr>
          <p:cNvPr id="7" name="Titolo 1">
            <a:extLst>
              <a:ext uri="{FF2B5EF4-FFF2-40B4-BE49-F238E27FC236}">
                <a16:creationId xmlns:a16="http://schemas.microsoft.com/office/drawing/2014/main" id="{14B9AA1C-3233-9B4C-B438-E3F84823DFE7}"/>
              </a:ext>
            </a:extLst>
          </p:cNvPr>
          <p:cNvSpPr txBox="1">
            <a:spLocks/>
          </p:cNvSpPr>
          <p:nvPr/>
        </p:nvSpPr>
        <p:spPr>
          <a:xfrm>
            <a:off x="1830693" y="1158909"/>
            <a:ext cx="9754293" cy="899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latin typeface="Arial Unicode MS" pitchFamily="34" charset="-128"/>
                <a:ea typeface="Arial Unicode MS" pitchFamily="34" charset="-128"/>
                <a:cs typeface="Arial Unicode MS" pitchFamily="34" charset="-128"/>
              </a:rPr>
              <a:t>ADEMPIMENTI DI PRIMA  ATTUAZIONE</a:t>
            </a:r>
          </a:p>
        </p:txBody>
      </p:sp>
      <p:sp>
        <p:nvSpPr>
          <p:cNvPr id="4" name="Ovale 3">
            <a:extLst>
              <a:ext uri="{FF2B5EF4-FFF2-40B4-BE49-F238E27FC236}">
                <a16:creationId xmlns:a16="http://schemas.microsoft.com/office/drawing/2014/main" id="{A65C5DE5-8523-755D-B134-475798CD91BE}"/>
              </a:ext>
            </a:extLst>
          </p:cNvPr>
          <p:cNvSpPr/>
          <p:nvPr/>
        </p:nvSpPr>
        <p:spPr>
          <a:xfrm>
            <a:off x="839265" y="1487423"/>
            <a:ext cx="236634" cy="2420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p:cNvCxnSpPr/>
          <p:nvPr/>
        </p:nvCxnSpPr>
        <p:spPr>
          <a:xfrm>
            <a:off x="1571105" y="4098175"/>
            <a:ext cx="94681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1571105" y="3898669"/>
            <a:ext cx="0" cy="35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208991" y="4621874"/>
            <a:ext cx="1138844" cy="307777"/>
          </a:xfrm>
          <a:prstGeom prst="rect">
            <a:avLst/>
          </a:prstGeom>
          <a:noFill/>
        </p:spPr>
        <p:txBody>
          <a:bodyPr wrap="square" rtlCol="0">
            <a:spAutoFit/>
          </a:bodyPr>
          <a:lstStyle/>
          <a:p>
            <a:r>
              <a:rPr lang="it-IT" sz="1400" dirty="0" smtClean="0"/>
              <a:t>21.11.23</a:t>
            </a:r>
            <a:endParaRPr lang="it-IT" sz="1400" dirty="0"/>
          </a:p>
        </p:txBody>
      </p:sp>
      <p:cxnSp>
        <p:nvCxnSpPr>
          <p:cNvPr id="13" name="Connettore diritto 12"/>
          <p:cNvCxnSpPr/>
          <p:nvPr/>
        </p:nvCxnSpPr>
        <p:spPr>
          <a:xfrm>
            <a:off x="2065111" y="3915293"/>
            <a:ext cx="0" cy="35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3505984" y="3916679"/>
            <a:ext cx="0" cy="35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4614349" y="3916679"/>
            <a:ext cx="0" cy="35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9424560" y="3923606"/>
            <a:ext cx="0" cy="35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10301278" y="3916678"/>
            <a:ext cx="0" cy="35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4196852" y="4653981"/>
            <a:ext cx="1138844" cy="307777"/>
          </a:xfrm>
          <a:prstGeom prst="rect">
            <a:avLst/>
          </a:prstGeom>
          <a:noFill/>
        </p:spPr>
        <p:txBody>
          <a:bodyPr wrap="square" rtlCol="0">
            <a:spAutoFit/>
          </a:bodyPr>
          <a:lstStyle/>
          <a:p>
            <a:r>
              <a:rPr lang="it-IT" sz="1400" dirty="0" smtClean="0"/>
              <a:t>21.06.25</a:t>
            </a:r>
            <a:endParaRPr lang="it-IT" sz="1400" dirty="0"/>
          </a:p>
        </p:txBody>
      </p:sp>
      <p:sp>
        <p:nvSpPr>
          <p:cNvPr id="21" name="CasellaDiTesto 20"/>
          <p:cNvSpPr txBox="1"/>
          <p:nvPr/>
        </p:nvSpPr>
        <p:spPr>
          <a:xfrm>
            <a:off x="6219832" y="4586706"/>
            <a:ext cx="1138844" cy="307777"/>
          </a:xfrm>
          <a:prstGeom prst="rect">
            <a:avLst/>
          </a:prstGeom>
          <a:noFill/>
        </p:spPr>
        <p:txBody>
          <a:bodyPr wrap="square" rtlCol="0">
            <a:spAutoFit/>
          </a:bodyPr>
          <a:lstStyle/>
          <a:p>
            <a:r>
              <a:rPr lang="it-IT" sz="1400" dirty="0" smtClean="0"/>
              <a:t>21.11.25</a:t>
            </a:r>
            <a:endParaRPr lang="it-IT" sz="1400" dirty="0"/>
          </a:p>
        </p:txBody>
      </p:sp>
      <p:sp>
        <p:nvSpPr>
          <p:cNvPr id="22" name="CasellaDiTesto 21"/>
          <p:cNvSpPr txBox="1"/>
          <p:nvPr/>
        </p:nvSpPr>
        <p:spPr>
          <a:xfrm>
            <a:off x="8855138" y="4615899"/>
            <a:ext cx="1138844" cy="307777"/>
          </a:xfrm>
          <a:prstGeom prst="rect">
            <a:avLst/>
          </a:prstGeom>
          <a:noFill/>
        </p:spPr>
        <p:txBody>
          <a:bodyPr wrap="square" rtlCol="0">
            <a:spAutoFit/>
          </a:bodyPr>
          <a:lstStyle/>
          <a:p>
            <a:r>
              <a:rPr lang="it-IT" sz="1400" dirty="0" smtClean="0"/>
              <a:t>21.11.27</a:t>
            </a:r>
            <a:endParaRPr lang="it-IT" sz="1400" dirty="0"/>
          </a:p>
        </p:txBody>
      </p:sp>
      <p:sp>
        <p:nvSpPr>
          <p:cNvPr id="23" name="CasellaDiTesto 22"/>
          <p:cNvSpPr txBox="1"/>
          <p:nvPr/>
        </p:nvSpPr>
        <p:spPr>
          <a:xfrm>
            <a:off x="10249594" y="4634627"/>
            <a:ext cx="1138844" cy="307777"/>
          </a:xfrm>
          <a:prstGeom prst="rect">
            <a:avLst/>
          </a:prstGeom>
          <a:noFill/>
        </p:spPr>
        <p:txBody>
          <a:bodyPr wrap="square" rtlCol="0">
            <a:spAutoFit/>
          </a:bodyPr>
          <a:lstStyle/>
          <a:p>
            <a:r>
              <a:rPr lang="it-IT" sz="1400" dirty="0" smtClean="0"/>
              <a:t>01.01.28</a:t>
            </a:r>
            <a:endParaRPr lang="it-IT" sz="1400" dirty="0"/>
          </a:p>
        </p:txBody>
      </p:sp>
      <p:cxnSp>
        <p:nvCxnSpPr>
          <p:cNvPr id="26" name="Connettore diritto 25"/>
          <p:cNvCxnSpPr/>
          <p:nvPr/>
        </p:nvCxnSpPr>
        <p:spPr>
          <a:xfrm>
            <a:off x="1208991" y="4925594"/>
            <a:ext cx="72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a:xfrm flipH="1">
            <a:off x="1217302" y="4933183"/>
            <a:ext cx="1" cy="713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a:xfrm>
            <a:off x="1242242" y="5646750"/>
            <a:ext cx="1072342"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1178293" y="5420074"/>
            <a:ext cx="1394426" cy="461665"/>
          </a:xfrm>
          <a:prstGeom prst="rect">
            <a:avLst/>
          </a:prstGeom>
          <a:noFill/>
        </p:spPr>
        <p:txBody>
          <a:bodyPr wrap="square" rtlCol="0">
            <a:spAutoFit/>
          </a:bodyPr>
          <a:lstStyle/>
          <a:p>
            <a:r>
              <a:rPr lang="it-IT" sz="1200" dirty="0" smtClean="0"/>
              <a:t>Entrata in vigore legge 58/23</a:t>
            </a:r>
            <a:endParaRPr lang="it-IT" sz="1200" dirty="0"/>
          </a:p>
        </p:txBody>
      </p:sp>
      <p:cxnSp>
        <p:nvCxnSpPr>
          <p:cNvPr id="39" name="Connettore diritto 38"/>
          <p:cNvCxnSpPr/>
          <p:nvPr/>
        </p:nvCxnSpPr>
        <p:spPr>
          <a:xfrm>
            <a:off x="4202835" y="4915170"/>
            <a:ext cx="72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a:xfrm>
            <a:off x="4930709" y="4915170"/>
            <a:ext cx="0" cy="723991"/>
          </a:xfrm>
          <a:prstGeom prst="line">
            <a:avLst/>
          </a:prstGeom>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4876616" y="5357094"/>
            <a:ext cx="1485865" cy="461665"/>
          </a:xfrm>
          <a:prstGeom prst="rect">
            <a:avLst/>
          </a:prstGeom>
          <a:noFill/>
        </p:spPr>
        <p:txBody>
          <a:bodyPr wrap="square" rtlCol="0">
            <a:spAutoFit/>
          </a:bodyPr>
          <a:lstStyle/>
          <a:p>
            <a:r>
              <a:rPr lang="it-IT" sz="1200" dirty="0" smtClean="0"/>
              <a:t>Perimetro territorio urbanizzato</a:t>
            </a:r>
            <a:endParaRPr lang="it-IT" sz="1200" dirty="0"/>
          </a:p>
        </p:txBody>
      </p:sp>
      <p:cxnSp>
        <p:nvCxnSpPr>
          <p:cNvPr id="44" name="Connettore diritto 43"/>
          <p:cNvCxnSpPr/>
          <p:nvPr/>
        </p:nvCxnSpPr>
        <p:spPr>
          <a:xfrm>
            <a:off x="4930709" y="5586676"/>
            <a:ext cx="1167591"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1443206" y="3584761"/>
            <a:ext cx="246288" cy="307777"/>
          </a:xfrm>
          <a:prstGeom prst="rect">
            <a:avLst/>
          </a:prstGeom>
          <a:noFill/>
        </p:spPr>
        <p:txBody>
          <a:bodyPr wrap="square" rtlCol="0">
            <a:spAutoFit/>
          </a:bodyPr>
          <a:lstStyle/>
          <a:p>
            <a:r>
              <a:rPr lang="it-IT" sz="1400" dirty="0" smtClean="0"/>
              <a:t>0</a:t>
            </a:r>
            <a:endParaRPr lang="it-IT" sz="1400" dirty="0"/>
          </a:p>
        </p:txBody>
      </p:sp>
      <p:sp>
        <p:nvSpPr>
          <p:cNvPr id="46" name="CasellaDiTesto 45"/>
          <p:cNvSpPr txBox="1"/>
          <p:nvPr/>
        </p:nvSpPr>
        <p:spPr>
          <a:xfrm>
            <a:off x="1918762" y="3577143"/>
            <a:ext cx="520954" cy="307777"/>
          </a:xfrm>
          <a:prstGeom prst="rect">
            <a:avLst/>
          </a:prstGeom>
          <a:noFill/>
        </p:spPr>
        <p:txBody>
          <a:bodyPr wrap="square" rtlCol="0">
            <a:spAutoFit/>
          </a:bodyPr>
          <a:lstStyle/>
          <a:p>
            <a:r>
              <a:rPr lang="it-IT" sz="1400" dirty="0" smtClean="0"/>
              <a:t>60g</a:t>
            </a:r>
            <a:endParaRPr lang="it-IT" sz="1400" dirty="0"/>
          </a:p>
        </p:txBody>
      </p:sp>
      <p:sp>
        <p:nvSpPr>
          <p:cNvPr id="47" name="CasellaDiTesto 46"/>
          <p:cNvSpPr txBox="1"/>
          <p:nvPr/>
        </p:nvSpPr>
        <p:spPr>
          <a:xfrm>
            <a:off x="3302229" y="3544179"/>
            <a:ext cx="596877" cy="307777"/>
          </a:xfrm>
          <a:prstGeom prst="rect">
            <a:avLst/>
          </a:prstGeom>
          <a:noFill/>
        </p:spPr>
        <p:txBody>
          <a:bodyPr wrap="square" rtlCol="0">
            <a:spAutoFit/>
          </a:bodyPr>
          <a:lstStyle/>
          <a:p>
            <a:r>
              <a:rPr lang="it-IT" sz="1400" dirty="0" smtClean="0"/>
              <a:t>12m</a:t>
            </a:r>
            <a:endParaRPr lang="it-IT" sz="1400" dirty="0"/>
          </a:p>
        </p:txBody>
      </p:sp>
      <p:sp>
        <p:nvSpPr>
          <p:cNvPr id="48" name="CasellaDiTesto 47"/>
          <p:cNvSpPr txBox="1"/>
          <p:nvPr/>
        </p:nvSpPr>
        <p:spPr>
          <a:xfrm>
            <a:off x="4333832" y="3568931"/>
            <a:ext cx="596877" cy="307777"/>
          </a:xfrm>
          <a:prstGeom prst="rect">
            <a:avLst/>
          </a:prstGeom>
          <a:noFill/>
        </p:spPr>
        <p:txBody>
          <a:bodyPr wrap="square" rtlCol="0">
            <a:spAutoFit/>
          </a:bodyPr>
          <a:lstStyle/>
          <a:p>
            <a:r>
              <a:rPr lang="it-IT" sz="1400" dirty="0" smtClean="0"/>
              <a:t>18m</a:t>
            </a:r>
            <a:endParaRPr lang="it-IT" sz="1400" dirty="0"/>
          </a:p>
        </p:txBody>
      </p:sp>
      <p:sp>
        <p:nvSpPr>
          <p:cNvPr id="49" name="CasellaDiTesto 48"/>
          <p:cNvSpPr txBox="1"/>
          <p:nvPr/>
        </p:nvSpPr>
        <p:spPr>
          <a:xfrm>
            <a:off x="9135729" y="3611777"/>
            <a:ext cx="596877" cy="307777"/>
          </a:xfrm>
          <a:prstGeom prst="rect">
            <a:avLst/>
          </a:prstGeom>
          <a:noFill/>
        </p:spPr>
        <p:txBody>
          <a:bodyPr wrap="square" rtlCol="0">
            <a:spAutoFit/>
          </a:bodyPr>
          <a:lstStyle/>
          <a:p>
            <a:r>
              <a:rPr lang="it-IT" sz="1400" dirty="0" smtClean="0"/>
              <a:t>45m</a:t>
            </a:r>
            <a:endParaRPr lang="it-IT" sz="1400" dirty="0"/>
          </a:p>
        </p:txBody>
      </p:sp>
      <p:cxnSp>
        <p:nvCxnSpPr>
          <p:cNvPr id="50" name="Connettore diritto 49"/>
          <p:cNvCxnSpPr/>
          <p:nvPr/>
        </p:nvCxnSpPr>
        <p:spPr>
          <a:xfrm>
            <a:off x="6457004" y="3923606"/>
            <a:ext cx="0" cy="35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6219832" y="3612601"/>
            <a:ext cx="596877" cy="307777"/>
          </a:xfrm>
          <a:prstGeom prst="rect">
            <a:avLst/>
          </a:prstGeom>
          <a:noFill/>
        </p:spPr>
        <p:txBody>
          <a:bodyPr wrap="square" rtlCol="0">
            <a:spAutoFit/>
          </a:bodyPr>
          <a:lstStyle/>
          <a:p>
            <a:r>
              <a:rPr lang="it-IT" sz="1400" dirty="0" smtClean="0"/>
              <a:t>24m</a:t>
            </a:r>
            <a:endParaRPr lang="it-IT" sz="1400" dirty="0"/>
          </a:p>
        </p:txBody>
      </p:sp>
      <p:cxnSp>
        <p:nvCxnSpPr>
          <p:cNvPr id="52" name="Connettore diritto 51"/>
          <p:cNvCxnSpPr/>
          <p:nvPr/>
        </p:nvCxnSpPr>
        <p:spPr>
          <a:xfrm>
            <a:off x="2572719" y="3920838"/>
            <a:ext cx="0" cy="35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2427872" y="3571702"/>
            <a:ext cx="520954" cy="307777"/>
          </a:xfrm>
          <a:prstGeom prst="rect">
            <a:avLst/>
          </a:prstGeom>
          <a:noFill/>
        </p:spPr>
        <p:txBody>
          <a:bodyPr wrap="square" rtlCol="0">
            <a:spAutoFit/>
          </a:bodyPr>
          <a:lstStyle/>
          <a:p>
            <a:r>
              <a:rPr lang="it-IT" sz="1400" dirty="0" smtClean="0"/>
              <a:t>90g</a:t>
            </a:r>
            <a:endParaRPr lang="it-IT" sz="1400" dirty="0"/>
          </a:p>
        </p:txBody>
      </p:sp>
      <p:cxnSp>
        <p:nvCxnSpPr>
          <p:cNvPr id="57" name="Connettore diritto 56"/>
          <p:cNvCxnSpPr/>
          <p:nvPr/>
        </p:nvCxnSpPr>
        <p:spPr>
          <a:xfrm>
            <a:off x="6200660" y="4894483"/>
            <a:ext cx="72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diritto 57"/>
          <p:cNvCxnSpPr>
            <a:endCxn id="61" idx="1"/>
          </p:cNvCxnSpPr>
          <p:nvPr/>
        </p:nvCxnSpPr>
        <p:spPr>
          <a:xfrm flipH="1">
            <a:off x="6904920" y="4907474"/>
            <a:ext cx="11808" cy="679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ttore diritto 58"/>
          <p:cNvCxnSpPr/>
          <p:nvPr/>
        </p:nvCxnSpPr>
        <p:spPr>
          <a:xfrm>
            <a:off x="6928534" y="5586676"/>
            <a:ext cx="1167591"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CasellaDiTesto 60"/>
          <p:cNvSpPr txBox="1"/>
          <p:nvPr/>
        </p:nvSpPr>
        <p:spPr>
          <a:xfrm>
            <a:off x="6904920" y="5355843"/>
            <a:ext cx="1485865" cy="461665"/>
          </a:xfrm>
          <a:prstGeom prst="rect">
            <a:avLst/>
          </a:prstGeom>
          <a:noFill/>
        </p:spPr>
        <p:txBody>
          <a:bodyPr wrap="square" rtlCol="0">
            <a:spAutoFit/>
          </a:bodyPr>
          <a:lstStyle/>
          <a:p>
            <a:r>
              <a:rPr lang="it-IT" sz="1200" dirty="0" smtClean="0"/>
              <a:t>Approvazione PUC comuni senza PRG</a:t>
            </a:r>
            <a:endParaRPr lang="it-IT" sz="1200" dirty="0"/>
          </a:p>
        </p:txBody>
      </p:sp>
      <p:cxnSp>
        <p:nvCxnSpPr>
          <p:cNvPr id="62" name="Connettore diritto 61"/>
          <p:cNvCxnSpPr/>
          <p:nvPr/>
        </p:nvCxnSpPr>
        <p:spPr>
          <a:xfrm>
            <a:off x="8875399" y="4907474"/>
            <a:ext cx="72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ttore diritto 62"/>
          <p:cNvCxnSpPr/>
          <p:nvPr/>
        </p:nvCxnSpPr>
        <p:spPr>
          <a:xfrm>
            <a:off x="8882149" y="4907474"/>
            <a:ext cx="0" cy="604386"/>
          </a:xfrm>
          <a:prstGeom prst="line">
            <a:avLst/>
          </a:prstGeom>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8855138" y="5281668"/>
            <a:ext cx="1485865" cy="461665"/>
          </a:xfrm>
          <a:prstGeom prst="rect">
            <a:avLst/>
          </a:prstGeom>
          <a:noFill/>
        </p:spPr>
        <p:txBody>
          <a:bodyPr wrap="square" rtlCol="0">
            <a:spAutoFit/>
          </a:bodyPr>
          <a:lstStyle/>
          <a:p>
            <a:r>
              <a:rPr lang="it-IT" sz="1200" dirty="0" smtClean="0"/>
              <a:t>Approvazione PUC comuni con PRG</a:t>
            </a:r>
            <a:endParaRPr lang="it-IT" sz="1200" dirty="0"/>
          </a:p>
        </p:txBody>
      </p:sp>
      <p:cxnSp>
        <p:nvCxnSpPr>
          <p:cNvPr id="65" name="Connettore diritto 64"/>
          <p:cNvCxnSpPr/>
          <p:nvPr/>
        </p:nvCxnSpPr>
        <p:spPr>
          <a:xfrm>
            <a:off x="8882149" y="5511860"/>
            <a:ext cx="11675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nettore diritto 67"/>
          <p:cNvCxnSpPr>
            <a:stCxn id="45" idx="0"/>
          </p:cNvCxnSpPr>
          <p:nvPr/>
        </p:nvCxnSpPr>
        <p:spPr>
          <a:xfrm flipV="1">
            <a:off x="1566350" y="2221680"/>
            <a:ext cx="14188" cy="1363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ttore diritto 70"/>
          <p:cNvCxnSpPr/>
          <p:nvPr/>
        </p:nvCxnSpPr>
        <p:spPr>
          <a:xfrm>
            <a:off x="1572928" y="2183847"/>
            <a:ext cx="9464736" cy="4580"/>
          </a:xfrm>
          <a:prstGeom prst="line">
            <a:avLst/>
          </a:prstGeom>
        </p:spPr>
        <p:style>
          <a:lnRef idx="1">
            <a:schemeClr val="accent1"/>
          </a:lnRef>
          <a:fillRef idx="0">
            <a:schemeClr val="accent1"/>
          </a:fillRef>
          <a:effectRef idx="0">
            <a:schemeClr val="accent1"/>
          </a:effectRef>
          <a:fontRef idx="minor">
            <a:schemeClr val="tx1"/>
          </a:fontRef>
        </p:style>
      </p:cxnSp>
      <p:sp>
        <p:nvSpPr>
          <p:cNvPr id="73" name="CasellaDiTesto 72"/>
          <p:cNvSpPr txBox="1"/>
          <p:nvPr/>
        </p:nvSpPr>
        <p:spPr>
          <a:xfrm>
            <a:off x="8684518" y="1907597"/>
            <a:ext cx="2353145" cy="338554"/>
          </a:xfrm>
          <a:prstGeom prst="rect">
            <a:avLst/>
          </a:prstGeom>
          <a:noFill/>
        </p:spPr>
        <p:txBody>
          <a:bodyPr wrap="none" rtlCol="0">
            <a:spAutoFit/>
          </a:bodyPr>
          <a:lstStyle/>
          <a:p>
            <a:r>
              <a:rPr lang="it-IT" sz="1600" dirty="0" smtClean="0"/>
              <a:t>Potere sostitutivo art. 102</a:t>
            </a:r>
            <a:endParaRPr lang="it-IT" sz="1600" dirty="0"/>
          </a:p>
        </p:txBody>
      </p:sp>
      <p:cxnSp>
        <p:nvCxnSpPr>
          <p:cNvPr id="78" name="Connettore diritto 77"/>
          <p:cNvCxnSpPr>
            <a:endCxn id="80" idx="3"/>
          </p:cNvCxnSpPr>
          <p:nvPr/>
        </p:nvCxnSpPr>
        <p:spPr>
          <a:xfrm flipV="1">
            <a:off x="2062595" y="2965964"/>
            <a:ext cx="1134080" cy="54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CasellaDiTesto 79"/>
          <p:cNvSpPr txBox="1"/>
          <p:nvPr/>
        </p:nvSpPr>
        <p:spPr>
          <a:xfrm>
            <a:off x="2014257" y="2704354"/>
            <a:ext cx="1182418" cy="523220"/>
          </a:xfrm>
          <a:prstGeom prst="rect">
            <a:avLst/>
          </a:prstGeom>
          <a:noFill/>
        </p:spPr>
        <p:txBody>
          <a:bodyPr wrap="square" rtlCol="0">
            <a:spAutoFit/>
          </a:bodyPr>
          <a:lstStyle/>
          <a:p>
            <a:r>
              <a:rPr lang="it-IT" sz="1400" dirty="0" smtClean="0"/>
              <a:t>Regolamento zone rurali</a:t>
            </a:r>
            <a:endParaRPr lang="it-IT" sz="1400" dirty="0"/>
          </a:p>
        </p:txBody>
      </p:sp>
      <p:cxnSp>
        <p:nvCxnSpPr>
          <p:cNvPr id="89" name="Connettore diritto 88"/>
          <p:cNvCxnSpPr/>
          <p:nvPr/>
        </p:nvCxnSpPr>
        <p:spPr>
          <a:xfrm>
            <a:off x="2572719" y="4339244"/>
            <a:ext cx="0" cy="1845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nettore diritto 90"/>
          <p:cNvCxnSpPr/>
          <p:nvPr/>
        </p:nvCxnSpPr>
        <p:spPr>
          <a:xfrm>
            <a:off x="2572719" y="6192982"/>
            <a:ext cx="1267761"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CasellaDiTesto 91"/>
          <p:cNvSpPr txBox="1"/>
          <p:nvPr/>
        </p:nvSpPr>
        <p:spPr>
          <a:xfrm>
            <a:off x="2547440" y="5927609"/>
            <a:ext cx="1509577" cy="276999"/>
          </a:xfrm>
          <a:prstGeom prst="rect">
            <a:avLst/>
          </a:prstGeom>
          <a:noFill/>
        </p:spPr>
        <p:txBody>
          <a:bodyPr wrap="square" rtlCol="0">
            <a:spAutoFit/>
          </a:bodyPr>
          <a:lstStyle/>
          <a:p>
            <a:r>
              <a:rPr lang="it-IT" sz="1200" dirty="0" smtClean="0"/>
              <a:t>Abrogazione 18/83</a:t>
            </a:r>
            <a:endParaRPr lang="it-IT" sz="1200" dirty="0"/>
          </a:p>
        </p:txBody>
      </p:sp>
      <p:cxnSp>
        <p:nvCxnSpPr>
          <p:cNvPr id="96" name="Connettore diritto 95"/>
          <p:cNvCxnSpPr/>
          <p:nvPr/>
        </p:nvCxnSpPr>
        <p:spPr>
          <a:xfrm>
            <a:off x="10301278" y="4281053"/>
            <a:ext cx="0" cy="206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ttore diritto 97"/>
          <p:cNvCxnSpPr/>
          <p:nvPr/>
        </p:nvCxnSpPr>
        <p:spPr>
          <a:xfrm>
            <a:off x="10301278" y="6342611"/>
            <a:ext cx="1283708"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CasellaDiTesto 99"/>
          <p:cNvSpPr txBox="1"/>
          <p:nvPr/>
        </p:nvSpPr>
        <p:spPr>
          <a:xfrm>
            <a:off x="10282875" y="6107519"/>
            <a:ext cx="1509577" cy="461665"/>
          </a:xfrm>
          <a:prstGeom prst="rect">
            <a:avLst/>
          </a:prstGeom>
          <a:noFill/>
        </p:spPr>
        <p:txBody>
          <a:bodyPr wrap="square" rtlCol="0">
            <a:spAutoFit/>
          </a:bodyPr>
          <a:lstStyle/>
          <a:p>
            <a:r>
              <a:rPr lang="it-IT" sz="1200" dirty="0" smtClean="0"/>
              <a:t>Abrogazione differita</a:t>
            </a:r>
          </a:p>
          <a:p>
            <a:r>
              <a:rPr lang="it-IT" sz="1200" dirty="0" smtClean="0"/>
              <a:t>L.R. 49/12 16/23</a:t>
            </a:r>
            <a:endParaRPr lang="it-IT" sz="1200" dirty="0"/>
          </a:p>
        </p:txBody>
      </p:sp>
      <p:cxnSp>
        <p:nvCxnSpPr>
          <p:cNvPr id="104" name="Connettore diritto 103"/>
          <p:cNvCxnSpPr/>
          <p:nvPr/>
        </p:nvCxnSpPr>
        <p:spPr>
          <a:xfrm flipH="1" flipV="1">
            <a:off x="4584868" y="3059028"/>
            <a:ext cx="11416" cy="5780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Connettore diritto 105"/>
          <p:cNvCxnSpPr/>
          <p:nvPr/>
        </p:nvCxnSpPr>
        <p:spPr>
          <a:xfrm>
            <a:off x="4607298" y="3055284"/>
            <a:ext cx="1748132" cy="0"/>
          </a:xfrm>
          <a:prstGeom prst="line">
            <a:avLst/>
          </a:prstGeom>
        </p:spPr>
        <p:style>
          <a:lnRef idx="1">
            <a:schemeClr val="accent1"/>
          </a:lnRef>
          <a:fillRef idx="0">
            <a:schemeClr val="accent1"/>
          </a:fillRef>
          <a:effectRef idx="0">
            <a:schemeClr val="accent1"/>
          </a:effectRef>
          <a:fontRef idx="minor">
            <a:schemeClr val="tx1"/>
          </a:fontRef>
        </p:style>
      </p:cxnSp>
      <p:sp>
        <p:nvSpPr>
          <p:cNvPr id="107" name="CasellaDiTesto 106"/>
          <p:cNvSpPr txBox="1"/>
          <p:nvPr/>
        </p:nvSpPr>
        <p:spPr>
          <a:xfrm>
            <a:off x="4560587" y="2814375"/>
            <a:ext cx="2510230" cy="307777"/>
          </a:xfrm>
          <a:prstGeom prst="rect">
            <a:avLst/>
          </a:prstGeom>
          <a:noFill/>
        </p:spPr>
        <p:txBody>
          <a:bodyPr wrap="square" rtlCol="0">
            <a:spAutoFit/>
          </a:bodyPr>
          <a:lstStyle/>
          <a:p>
            <a:r>
              <a:rPr lang="it-IT" sz="1400" dirty="0" smtClean="0"/>
              <a:t>Commissariamento Regione</a:t>
            </a:r>
            <a:endParaRPr lang="it-IT" sz="1400" dirty="0"/>
          </a:p>
        </p:txBody>
      </p:sp>
      <p:cxnSp>
        <p:nvCxnSpPr>
          <p:cNvPr id="112" name="Connettore diritto 111"/>
          <p:cNvCxnSpPr/>
          <p:nvPr/>
        </p:nvCxnSpPr>
        <p:spPr>
          <a:xfrm flipV="1">
            <a:off x="6451558" y="3429000"/>
            <a:ext cx="0" cy="238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nettore diritto 112"/>
          <p:cNvCxnSpPr/>
          <p:nvPr/>
        </p:nvCxnSpPr>
        <p:spPr>
          <a:xfrm flipV="1">
            <a:off x="9424560" y="3429000"/>
            <a:ext cx="0" cy="208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nettore diritto 114"/>
          <p:cNvCxnSpPr/>
          <p:nvPr/>
        </p:nvCxnSpPr>
        <p:spPr>
          <a:xfrm>
            <a:off x="6451558" y="3429000"/>
            <a:ext cx="4465920"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CasellaDiTesto 115"/>
          <p:cNvSpPr txBox="1"/>
          <p:nvPr/>
        </p:nvSpPr>
        <p:spPr>
          <a:xfrm>
            <a:off x="7462902" y="3116114"/>
            <a:ext cx="3620221" cy="307777"/>
          </a:xfrm>
          <a:prstGeom prst="rect">
            <a:avLst/>
          </a:prstGeom>
          <a:noFill/>
        </p:spPr>
        <p:txBody>
          <a:bodyPr wrap="square" rtlCol="0">
            <a:spAutoFit/>
          </a:bodyPr>
          <a:lstStyle/>
          <a:p>
            <a:r>
              <a:rPr lang="it-IT" sz="1400" dirty="0" smtClean="0"/>
              <a:t>Commissariamento Regione comuni &gt; 1.500 ab</a:t>
            </a:r>
            <a:endParaRPr lang="it-IT" sz="1400" dirty="0"/>
          </a:p>
        </p:txBody>
      </p:sp>
      <p:cxnSp>
        <p:nvCxnSpPr>
          <p:cNvPr id="121" name="Connettore diritto 120"/>
          <p:cNvCxnSpPr/>
          <p:nvPr/>
        </p:nvCxnSpPr>
        <p:spPr>
          <a:xfrm flipV="1">
            <a:off x="3505984" y="2656276"/>
            <a:ext cx="0" cy="955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nettore diritto 122"/>
          <p:cNvCxnSpPr/>
          <p:nvPr/>
        </p:nvCxnSpPr>
        <p:spPr>
          <a:xfrm>
            <a:off x="3505984" y="2656275"/>
            <a:ext cx="2799219" cy="1"/>
          </a:xfrm>
          <a:prstGeom prst="line">
            <a:avLst/>
          </a:prstGeom>
        </p:spPr>
        <p:style>
          <a:lnRef idx="1">
            <a:schemeClr val="accent1"/>
          </a:lnRef>
          <a:fillRef idx="0">
            <a:schemeClr val="accent1"/>
          </a:fillRef>
          <a:effectRef idx="0">
            <a:schemeClr val="accent1"/>
          </a:effectRef>
          <a:fontRef idx="minor">
            <a:schemeClr val="tx1"/>
          </a:fontRef>
        </p:style>
      </p:cxnSp>
      <p:sp>
        <p:nvSpPr>
          <p:cNvPr id="124" name="CasellaDiTesto 123"/>
          <p:cNvSpPr txBox="1"/>
          <p:nvPr/>
        </p:nvSpPr>
        <p:spPr>
          <a:xfrm>
            <a:off x="3449876" y="2400273"/>
            <a:ext cx="3160824" cy="307777"/>
          </a:xfrm>
          <a:prstGeom prst="rect">
            <a:avLst/>
          </a:prstGeom>
          <a:noFill/>
        </p:spPr>
        <p:txBody>
          <a:bodyPr wrap="square" rtlCol="0">
            <a:spAutoFit/>
          </a:bodyPr>
          <a:lstStyle/>
          <a:p>
            <a:r>
              <a:rPr lang="it-IT" sz="1400" dirty="0" smtClean="0"/>
              <a:t>Adeguamento pianificazione territoriale</a:t>
            </a:r>
            <a:endParaRPr lang="it-IT" sz="1400" dirty="0"/>
          </a:p>
        </p:txBody>
      </p:sp>
      <p:cxnSp>
        <p:nvCxnSpPr>
          <p:cNvPr id="139" name="Connettore diritto 138"/>
          <p:cNvCxnSpPr/>
          <p:nvPr/>
        </p:nvCxnSpPr>
        <p:spPr>
          <a:xfrm flipV="1">
            <a:off x="2062596" y="2968263"/>
            <a:ext cx="0" cy="5759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4332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3519</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 Unicode MS</vt:lpstr>
      <vt:lpstr>Arial</vt:lpstr>
      <vt:lpstr>Calibri</vt:lpstr>
      <vt:lpstr>Calibri Light</vt:lpstr>
      <vt:lpstr>Times New Roman</vt:lpstr>
      <vt:lpstr>Tw Cen MT</vt:lpstr>
      <vt:lpstr>Tema di Office</vt:lpstr>
      <vt:lpstr> </vt:lpstr>
      <vt:lpstr>Il TESTO DELLA LUR n. 58 del 20 dicembre 2023</vt:lpstr>
      <vt:lpstr>IL TITOLO II DISPOSIZIONI GENERALI PER LA TUTELA DEL TERRITORIO</vt:lpstr>
      <vt:lpstr>IL TITOLO II DISPOSIZIONI GENERALI PER LA TUTELA DEL TERRITORIO</vt:lpstr>
      <vt:lpstr>IL TITOLO II DISPOSIZIONI GENERALI PER LA TUTELA DEL TERRITORIO</vt:lpstr>
      <vt:lpstr>IL TITOLO II DISPOSIZIONI GENERALI PER LA TUTELA DEL TERRITORIO</vt:lpstr>
      <vt:lpstr>IL TITOLO II DISPOSIZIONI GENERALI PER LA TUTELA DEL TERRITORIO</vt:lpstr>
      <vt:lpstr>Presentazione standard di PowerPoint</vt:lpstr>
      <vt:lpstr>Presentazione standard di PowerPoint</vt:lpstr>
      <vt:lpstr>IL TITOLO II DISPOSIZIONI GENERALI PER LA TUTELA DEL TERRITORIO</vt:lpstr>
      <vt:lpstr>IL TITOLO III e VIII</vt:lpstr>
      <vt:lpstr>IL TITOLO III e VIII</vt:lpstr>
      <vt:lpstr>IL TITOLO VIII NORME FINALI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Regolamento edilizio tipo</dc:title>
  <dc:creator>mfellegara</dc:creator>
  <cp:lastModifiedBy>Sabrina Cataldi</cp:lastModifiedBy>
  <cp:revision>317</cp:revision>
  <cp:lastPrinted>2023-07-03T09:16:54Z</cp:lastPrinted>
  <dcterms:created xsi:type="dcterms:W3CDTF">2019-05-23T07:35:49Z</dcterms:created>
  <dcterms:modified xsi:type="dcterms:W3CDTF">2024-02-07T14:55:59Z</dcterms:modified>
</cp:coreProperties>
</file>